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9" r:id="rId4"/>
    <p:sldId id="263" r:id="rId5"/>
    <p:sldId id="266" r:id="rId6"/>
    <p:sldId id="270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2012/2/2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2012/2/2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2012/2/2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2012/2/2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2012/2/2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2012/2/2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E90ED720-0104-4369-84BC-D37694168613}" type="datetimeFigureOut">
              <a:rPr lang="ja-JP" altLang="en-US" smtClean="0"/>
              <a:pPr/>
              <a:t>2012/2/2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kumimoji="1" lang="ja-JP" altLang="en-US" dirty="0" smtClean="0"/>
              <a:t>ノーマリ「オフ」と「オン」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九州大学　井上</a:t>
            </a:r>
            <a:r>
              <a:rPr kumimoji="1" lang="ja-JP" altLang="en-US" dirty="0" smtClean="0">
                <a:solidFill>
                  <a:schemeClr val="tx1"/>
                </a:solidFill>
              </a:rPr>
              <a:t>こうじ</a:t>
            </a: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（ただのお友達）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ja-JP" altLang="en-US" sz="3600" dirty="0" smtClean="0"/>
              <a:t>ノーマリオフ・コンピューティングとは</a:t>
            </a:r>
            <a:r>
              <a:rPr lang="en-US" altLang="ja-JP" sz="3600" dirty="0" smtClean="0"/>
              <a:t>?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NEDO</a:t>
            </a:r>
            <a:r>
              <a:rPr lang="ja-JP" altLang="en-US" dirty="0" smtClean="0"/>
              <a:t>ホームページでは・・・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真に動作すべき構成要素以外の電源を積極的に遮断する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間歇動作を指向する新しいコンピューティング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2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捉え方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起高速起動</a:t>
            </a:r>
            <a:r>
              <a:rPr lang="en-US" altLang="ja-JP" dirty="0" smtClean="0"/>
              <a:t>/</a:t>
            </a:r>
            <a:r>
              <a:rPr lang="ja-JP" altLang="en-US" dirty="0" smtClean="0"/>
              <a:t>停止可能なノーマリ「オフ」</a:t>
            </a:r>
          </a:p>
          <a:p>
            <a:pPr lvl="1"/>
            <a:r>
              <a:rPr lang="ja-JP" altLang="en-US" dirty="0" smtClean="0"/>
              <a:t>超低消費電力なノーマリ「オン」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目指すところは</a:t>
            </a:r>
            <a:r>
              <a:rPr lang="en-US" altLang="ja-JP" dirty="0" smtClean="0"/>
              <a:t>?</a:t>
            </a:r>
          </a:p>
          <a:p>
            <a:pPr lvl="1"/>
            <a:r>
              <a:rPr lang="ja-JP" altLang="en-US" dirty="0" smtClean="0"/>
              <a:t>ノーマリ「オン」と「オフ」を適切に使い分け，性能要求を満足するという制約の下，システム全体の消費電力を劇的に削減する</a:t>
            </a:r>
            <a:endParaRPr lang="en-US" altLang="ja-JP" dirty="0" smtClean="0"/>
          </a:p>
          <a:p>
            <a:pPr lvl="1"/>
            <a:endParaRPr lang="en-US" altLang="ja-JP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既存技術と解決すべき課題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925144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既存技術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如何に「オフ」のオーバヘッドを削減するか</a:t>
            </a:r>
            <a:r>
              <a:rPr lang="en-US" altLang="ja-JP" dirty="0" smtClean="0"/>
              <a:t>?</a:t>
            </a:r>
          </a:p>
          <a:p>
            <a:pPr lvl="2">
              <a:buNone/>
            </a:pPr>
            <a:r>
              <a:rPr lang="ja-JP" altLang="en-US" dirty="0" smtClean="0"/>
              <a:t>→不揮発メモリの利用，高速</a:t>
            </a:r>
            <a:r>
              <a:rPr lang="en-US" altLang="ja-JP" dirty="0" smtClean="0"/>
              <a:t>ON/OFF</a:t>
            </a:r>
            <a:r>
              <a:rPr lang="ja-JP" altLang="en-US" dirty="0" smtClean="0"/>
              <a:t>回路技術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如何に「オン」の消費電力を削減するか</a:t>
            </a:r>
            <a:r>
              <a:rPr kumimoji="1" lang="en-US" altLang="ja-JP" dirty="0" smtClean="0"/>
              <a:t>?</a:t>
            </a:r>
          </a:p>
          <a:p>
            <a:pPr lvl="2">
              <a:buNone/>
            </a:pPr>
            <a:r>
              <a:rPr lang="ja-JP" altLang="en-US" dirty="0" smtClean="0"/>
              <a:t>→各種，低消費電力化技術</a:t>
            </a:r>
            <a:endParaRPr lang="en-US" altLang="ja-JP" dirty="0" smtClean="0"/>
          </a:p>
          <a:p>
            <a:pPr lvl="2">
              <a:buNone/>
            </a:pPr>
            <a:endParaRPr kumimoji="1" lang="en-US" altLang="ja-JP" dirty="0" smtClean="0"/>
          </a:p>
          <a:p>
            <a:r>
              <a:rPr lang="ja-JP" altLang="en-US" dirty="0" smtClean="0"/>
              <a:t>解決すべき課題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「真に動作すべき構成要素」はどこか</a:t>
            </a:r>
            <a:r>
              <a:rPr kumimoji="1" lang="en-US" altLang="ja-JP" dirty="0" smtClean="0"/>
              <a:t>?</a:t>
            </a:r>
          </a:p>
          <a:p>
            <a:pPr lvl="1"/>
            <a:r>
              <a:rPr lang="ja-JP" altLang="en-US" dirty="0" smtClean="0"/>
              <a:t>いつ，どこを，「オン」「オフ」すべきか</a:t>
            </a:r>
            <a:r>
              <a:rPr lang="en-US" altLang="ja-JP" dirty="0" smtClean="0"/>
              <a:t>?</a:t>
            </a:r>
          </a:p>
          <a:p>
            <a:pPr lvl="1"/>
            <a:r>
              <a:rPr lang="ja-JP" altLang="en-US" dirty="0" smtClean="0"/>
              <a:t>時間粒度と空間粒度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システムレベルからチップレベルまで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ノーマリ「オフ」と「オン」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～クラウド：雲の手前と向こう側～</a:t>
            </a:r>
            <a:endParaRPr kumimoji="1" lang="ja-JP" altLang="en-US" dirty="0"/>
          </a:p>
        </p:txBody>
      </p:sp>
      <p:pic>
        <p:nvPicPr>
          <p:cNvPr id="1026" name="Picture 2" descr="C:\Users\inoue\AppData\Local\Microsoft\Windows\Temporary Internet Files\Content.IE5\B27FZA39\MP90040042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0227" y="2420888"/>
            <a:ext cx="2010205" cy="1988840"/>
          </a:xfrm>
          <a:prstGeom prst="rect">
            <a:avLst/>
          </a:prstGeom>
          <a:noFill/>
        </p:spPr>
      </p:pic>
      <p:sp>
        <p:nvSpPr>
          <p:cNvPr id="5" name="テキスト ボックス 4"/>
          <p:cNvSpPr txBox="1"/>
          <p:nvPr/>
        </p:nvSpPr>
        <p:spPr>
          <a:xfrm>
            <a:off x="6522235" y="443711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データセンター</a:t>
            </a:r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027" name="Picture 3" descr="C:\Users\inoue\AppData\Local\Microsoft\Windows\Temporary Internet Files\Content.IE5\55QOQ2FF\MC90043392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780928"/>
            <a:ext cx="936104" cy="936104"/>
          </a:xfrm>
          <a:prstGeom prst="rect">
            <a:avLst/>
          </a:prstGeom>
          <a:noFill/>
        </p:spPr>
      </p:pic>
      <p:pic>
        <p:nvPicPr>
          <p:cNvPr id="1028" name="Picture 4" descr="C:\Users\inoue\AppData\Local\Microsoft\Windows\Temporary Internet Files\Content.IE5\55QOQ2FF\MP900385723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4293096"/>
            <a:ext cx="864096" cy="617212"/>
          </a:xfrm>
          <a:prstGeom prst="rect">
            <a:avLst/>
          </a:prstGeom>
          <a:noFill/>
        </p:spPr>
      </p:pic>
      <p:pic>
        <p:nvPicPr>
          <p:cNvPr id="1030" name="Picture 6" descr="C:\Users\inoue\AppData\Local\Microsoft\Windows\Temporary Internet Files\Content.IE5\4GII1ZE7\MC900442009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3284984"/>
            <a:ext cx="1512168" cy="1512168"/>
          </a:xfrm>
          <a:prstGeom prst="rect">
            <a:avLst/>
          </a:prstGeom>
          <a:noFill/>
        </p:spPr>
      </p:pic>
      <p:pic>
        <p:nvPicPr>
          <p:cNvPr id="1031" name="Picture 7" descr="C:\Users\inoue\AppData\Local\Microsoft\Windows\Temporary Internet Files\Content.IE5\4GII1ZE7\MC900441736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688" y="2060848"/>
            <a:ext cx="1512168" cy="1512168"/>
          </a:xfrm>
          <a:prstGeom prst="rect">
            <a:avLst/>
          </a:prstGeom>
          <a:noFill/>
        </p:spPr>
      </p:pic>
      <p:sp>
        <p:nvSpPr>
          <p:cNvPr id="16" name="テキスト ボックス 15"/>
          <p:cNvSpPr txBox="1"/>
          <p:nvPr/>
        </p:nvSpPr>
        <p:spPr>
          <a:xfrm>
            <a:off x="6516216" y="5949280"/>
            <a:ext cx="1800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超低消費電力な</a:t>
            </a:r>
            <a:endParaRPr kumimoji="1"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ノーマリーオン</a:t>
            </a:r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" name="左右矢印 16"/>
          <p:cNvSpPr/>
          <p:nvPr/>
        </p:nvSpPr>
        <p:spPr>
          <a:xfrm>
            <a:off x="179512" y="5445224"/>
            <a:ext cx="8496944" cy="576064"/>
          </a:xfrm>
          <a:prstGeom prst="leftRightArrow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0" scaled="1"/>
            <a:tileRect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47838" y="5949280"/>
            <a:ext cx="28280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超高速起動</a:t>
            </a:r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/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停止が可能な</a:t>
            </a:r>
            <a:endParaRPr kumimoji="1"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ノーマリーオフ</a:t>
            </a:r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987824" y="1844824"/>
            <a:ext cx="3118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どこで</a:t>
            </a:r>
            <a:r>
              <a:rPr kumimoji="1"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処理すべきか</a:t>
            </a:r>
            <a:r>
              <a:rPr kumimoji="1"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?</a:t>
            </a:r>
            <a:endParaRPr kumimoji="1" lang="ja-JP" altLang="en-US" sz="2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ノーマリ「オフ」と「オン」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～プロセッサ</a:t>
            </a:r>
            <a:r>
              <a:rPr lang="en-US" altLang="ja-JP" dirty="0" smtClean="0"/>
              <a:t>: Dark Silicon</a:t>
            </a:r>
            <a:r>
              <a:rPr lang="ja-JP" altLang="en-US" dirty="0" smtClean="0"/>
              <a:t>の存在～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621688" y="3529683"/>
            <a:ext cx="5493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電力制約下においては「オンできない」状況がある</a:t>
            </a:r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1439874" y="1801491"/>
            <a:ext cx="360040" cy="3600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角丸四角形 18"/>
          <p:cNvSpPr/>
          <p:nvPr/>
        </p:nvSpPr>
        <p:spPr>
          <a:xfrm>
            <a:off x="1871922" y="1801491"/>
            <a:ext cx="360040" cy="36004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角丸四角形 19"/>
          <p:cNvSpPr/>
          <p:nvPr/>
        </p:nvSpPr>
        <p:spPr>
          <a:xfrm>
            <a:off x="2303970" y="1801491"/>
            <a:ext cx="360040" cy="36004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角丸四角形 20"/>
          <p:cNvSpPr/>
          <p:nvPr/>
        </p:nvSpPr>
        <p:spPr>
          <a:xfrm>
            <a:off x="2736018" y="1801491"/>
            <a:ext cx="360040" cy="36004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 21"/>
          <p:cNvSpPr/>
          <p:nvPr/>
        </p:nvSpPr>
        <p:spPr>
          <a:xfrm>
            <a:off x="1439874" y="2233539"/>
            <a:ext cx="360040" cy="3600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1871922" y="2233539"/>
            <a:ext cx="360040" cy="36004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角丸四角形 23"/>
          <p:cNvSpPr/>
          <p:nvPr/>
        </p:nvSpPr>
        <p:spPr>
          <a:xfrm>
            <a:off x="2303970" y="2233539"/>
            <a:ext cx="360040" cy="36004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角丸四角形 24"/>
          <p:cNvSpPr/>
          <p:nvPr/>
        </p:nvSpPr>
        <p:spPr>
          <a:xfrm>
            <a:off x="2736018" y="2233539"/>
            <a:ext cx="360040" cy="36004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 25"/>
          <p:cNvSpPr/>
          <p:nvPr/>
        </p:nvSpPr>
        <p:spPr>
          <a:xfrm>
            <a:off x="1439874" y="2665587"/>
            <a:ext cx="360040" cy="3600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角丸四角形 26"/>
          <p:cNvSpPr/>
          <p:nvPr/>
        </p:nvSpPr>
        <p:spPr>
          <a:xfrm>
            <a:off x="1871922" y="2665587"/>
            <a:ext cx="360040" cy="36004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角丸四角形 27"/>
          <p:cNvSpPr/>
          <p:nvPr/>
        </p:nvSpPr>
        <p:spPr>
          <a:xfrm>
            <a:off x="2303970" y="2665587"/>
            <a:ext cx="360040" cy="36004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角丸四角形 28"/>
          <p:cNvSpPr/>
          <p:nvPr/>
        </p:nvSpPr>
        <p:spPr>
          <a:xfrm>
            <a:off x="2736018" y="2665587"/>
            <a:ext cx="360040" cy="36004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角丸四角形 29"/>
          <p:cNvSpPr/>
          <p:nvPr/>
        </p:nvSpPr>
        <p:spPr>
          <a:xfrm>
            <a:off x="1439874" y="3097635"/>
            <a:ext cx="360040" cy="3600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角丸四角形 30"/>
          <p:cNvSpPr/>
          <p:nvPr/>
        </p:nvSpPr>
        <p:spPr>
          <a:xfrm>
            <a:off x="1871922" y="3097635"/>
            <a:ext cx="360040" cy="3600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角丸四角形 31"/>
          <p:cNvSpPr/>
          <p:nvPr/>
        </p:nvSpPr>
        <p:spPr>
          <a:xfrm>
            <a:off x="2303970" y="3097635"/>
            <a:ext cx="360040" cy="3600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角丸四角形 32"/>
          <p:cNvSpPr/>
          <p:nvPr/>
        </p:nvSpPr>
        <p:spPr>
          <a:xfrm>
            <a:off x="2736018" y="3097635"/>
            <a:ext cx="360040" cy="3600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 33"/>
          <p:cNvSpPr/>
          <p:nvPr/>
        </p:nvSpPr>
        <p:spPr>
          <a:xfrm>
            <a:off x="3528106" y="1801491"/>
            <a:ext cx="360040" cy="3600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/>
          <p:cNvSpPr/>
          <p:nvPr/>
        </p:nvSpPr>
        <p:spPr>
          <a:xfrm>
            <a:off x="3960154" y="1801491"/>
            <a:ext cx="360040" cy="36004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角丸四角形 36"/>
          <p:cNvSpPr/>
          <p:nvPr/>
        </p:nvSpPr>
        <p:spPr>
          <a:xfrm>
            <a:off x="4824250" y="1801491"/>
            <a:ext cx="360040" cy="36004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角丸四角形 37"/>
          <p:cNvSpPr/>
          <p:nvPr/>
        </p:nvSpPr>
        <p:spPr>
          <a:xfrm>
            <a:off x="3528106" y="2233539"/>
            <a:ext cx="360040" cy="36004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角丸四角形 38"/>
          <p:cNvSpPr/>
          <p:nvPr/>
        </p:nvSpPr>
        <p:spPr>
          <a:xfrm>
            <a:off x="3960154" y="2233539"/>
            <a:ext cx="360040" cy="36004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角丸四角形 41"/>
          <p:cNvSpPr/>
          <p:nvPr/>
        </p:nvSpPr>
        <p:spPr>
          <a:xfrm>
            <a:off x="3528106" y="2665587"/>
            <a:ext cx="360040" cy="36004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角丸四角形 42"/>
          <p:cNvSpPr/>
          <p:nvPr/>
        </p:nvSpPr>
        <p:spPr>
          <a:xfrm>
            <a:off x="3960154" y="2665587"/>
            <a:ext cx="360040" cy="36004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角丸四角形 43"/>
          <p:cNvSpPr/>
          <p:nvPr/>
        </p:nvSpPr>
        <p:spPr>
          <a:xfrm>
            <a:off x="4392202" y="2665587"/>
            <a:ext cx="360040" cy="36004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角丸四角形 44"/>
          <p:cNvSpPr/>
          <p:nvPr/>
        </p:nvSpPr>
        <p:spPr>
          <a:xfrm>
            <a:off x="4824250" y="2665587"/>
            <a:ext cx="360040" cy="36004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角丸四角形 45"/>
          <p:cNvSpPr/>
          <p:nvPr/>
        </p:nvSpPr>
        <p:spPr>
          <a:xfrm>
            <a:off x="3528106" y="3097635"/>
            <a:ext cx="360040" cy="36004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角丸四角形 46"/>
          <p:cNvSpPr/>
          <p:nvPr/>
        </p:nvSpPr>
        <p:spPr>
          <a:xfrm>
            <a:off x="3960154" y="3097635"/>
            <a:ext cx="360040" cy="3600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角丸四角形 47"/>
          <p:cNvSpPr/>
          <p:nvPr/>
        </p:nvSpPr>
        <p:spPr>
          <a:xfrm>
            <a:off x="4392202" y="3097635"/>
            <a:ext cx="360040" cy="3600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角丸四角形 48"/>
          <p:cNvSpPr/>
          <p:nvPr/>
        </p:nvSpPr>
        <p:spPr>
          <a:xfrm>
            <a:off x="4824250" y="3097635"/>
            <a:ext cx="360040" cy="3600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角丸四角形 49"/>
          <p:cNvSpPr/>
          <p:nvPr/>
        </p:nvSpPr>
        <p:spPr>
          <a:xfrm>
            <a:off x="4392202" y="2233539"/>
            <a:ext cx="360040" cy="3600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角丸四角形 50"/>
          <p:cNvSpPr/>
          <p:nvPr/>
        </p:nvSpPr>
        <p:spPr>
          <a:xfrm>
            <a:off x="4824250" y="2233539"/>
            <a:ext cx="360040" cy="3600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角丸四角形 51"/>
          <p:cNvSpPr/>
          <p:nvPr/>
        </p:nvSpPr>
        <p:spPr>
          <a:xfrm>
            <a:off x="4392202" y="1801491"/>
            <a:ext cx="360040" cy="3600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83568" y="6279703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H. </a:t>
            </a:r>
            <a:r>
              <a:rPr lang="en-US" altLang="ja-JP" sz="1200" dirty="0" err="1" smtClean="0"/>
              <a:t>Esmaeilzadehy</a:t>
            </a:r>
            <a:r>
              <a:rPr lang="en-US" altLang="ja-JP" sz="1200" dirty="0" smtClean="0"/>
              <a:t>,  E. </a:t>
            </a:r>
            <a:r>
              <a:rPr lang="en-US" altLang="ja-JP" sz="1200" dirty="0" err="1" smtClean="0"/>
              <a:t>lemz</a:t>
            </a:r>
            <a:r>
              <a:rPr lang="en-US" altLang="ja-JP" sz="1200" dirty="0" smtClean="0"/>
              <a:t>, R. </a:t>
            </a:r>
            <a:r>
              <a:rPr lang="en-US" altLang="ja-JP" sz="1200" dirty="0" err="1" smtClean="0"/>
              <a:t>Amant</a:t>
            </a:r>
            <a:r>
              <a:rPr lang="en-US" altLang="ja-JP" sz="1200" dirty="0" smtClean="0"/>
              <a:t>, K. </a:t>
            </a:r>
            <a:r>
              <a:rPr lang="en-US" altLang="ja-JP" sz="1200" dirty="0" err="1" smtClean="0"/>
              <a:t>Sankaralingamz</a:t>
            </a:r>
            <a:r>
              <a:rPr lang="en-US" altLang="ja-JP" sz="1200" dirty="0" smtClean="0"/>
              <a:t>, and D. Burger, “Dark Silicon and the End of </a:t>
            </a:r>
            <a:r>
              <a:rPr lang="en-US" altLang="ja-JP" sz="1200" dirty="0" err="1" smtClean="0"/>
              <a:t>Multicore</a:t>
            </a:r>
            <a:r>
              <a:rPr lang="en-US" altLang="ja-JP" sz="1200" dirty="0" smtClean="0"/>
              <a:t> Scaling,” ISCA 2011.</a:t>
            </a:r>
            <a:endParaRPr kumimoji="1" lang="ja-JP" altLang="en-US" sz="1200" dirty="0"/>
          </a:p>
        </p:txBody>
      </p:sp>
      <p:sp>
        <p:nvSpPr>
          <p:cNvPr id="54" name="角丸四角形 53"/>
          <p:cNvSpPr/>
          <p:nvPr/>
        </p:nvSpPr>
        <p:spPr>
          <a:xfrm>
            <a:off x="5688346" y="1801491"/>
            <a:ext cx="360040" cy="36004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角丸四角形 57"/>
          <p:cNvSpPr/>
          <p:nvPr/>
        </p:nvSpPr>
        <p:spPr>
          <a:xfrm>
            <a:off x="5688346" y="2233539"/>
            <a:ext cx="360040" cy="36004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角丸四角形 61"/>
          <p:cNvSpPr/>
          <p:nvPr/>
        </p:nvSpPr>
        <p:spPr>
          <a:xfrm>
            <a:off x="5688346" y="2665587"/>
            <a:ext cx="360040" cy="36004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角丸四角形 65"/>
          <p:cNvSpPr/>
          <p:nvPr/>
        </p:nvSpPr>
        <p:spPr>
          <a:xfrm>
            <a:off x="5688346" y="3097635"/>
            <a:ext cx="360040" cy="36004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角丸四角形 66"/>
          <p:cNvSpPr/>
          <p:nvPr/>
        </p:nvSpPr>
        <p:spPr>
          <a:xfrm>
            <a:off x="6120394" y="3097635"/>
            <a:ext cx="360040" cy="36004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角丸四角形 67"/>
          <p:cNvSpPr/>
          <p:nvPr/>
        </p:nvSpPr>
        <p:spPr>
          <a:xfrm>
            <a:off x="6552442" y="3097635"/>
            <a:ext cx="360040" cy="36004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角丸四角形 68"/>
          <p:cNvSpPr/>
          <p:nvPr/>
        </p:nvSpPr>
        <p:spPr>
          <a:xfrm>
            <a:off x="6984490" y="3097635"/>
            <a:ext cx="360040" cy="36004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角丸四角形 69"/>
          <p:cNvSpPr/>
          <p:nvPr/>
        </p:nvSpPr>
        <p:spPr>
          <a:xfrm>
            <a:off x="6120394" y="1801491"/>
            <a:ext cx="360040" cy="3600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角丸四角形 70"/>
          <p:cNvSpPr/>
          <p:nvPr/>
        </p:nvSpPr>
        <p:spPr>
          <a:xfrm>
            <a:off x="6120394" y="2233539"/>
            <a:ext cx="360040" cy="3600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角丸四角形 71"/>
          <p:cNvSpPr/>
          <p:nvPr/>
        </p:nvSpPr>
        <p:spPr>
          <a:xfrm>
            <a:off x="6120394" y="2665587"/>
            <a:ext cx="360040" cy="3600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角丸四角形 72"/>
          <p:cNvSpPr/>
          <p:nvPr/>
        </p:nvSpPr>
        <p:spPr>
          <a:xfrm>
            <a:off x="6552442" y="1801491"/>
            <a:ext cx="360040" cy="36004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角丸四角形 73"/>
          <p:cNvSpPr/>
          <p:nvPr/>
        </p:nvSpPr>
        <p:spPr>
          <a:xfrm>
            <a:off x="6552442" y="2233539"/>
            <a:ext cx="360040" cy="36004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角丸四角形 74"/>
          <p:cNvSpPr/>
          <p:nvPr/>
        </p:nvSpPr>
        <p:spPr>
          <a:xfrm>
            <a:off x="6552442" y="2665587"/>
            <a:ext cx="360040" cy="3600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角丸四角形 75"/>
          <p:cNvSpPr/>
          <p:nvPr/>
        </p:nvSpPr>
        <p:spPr>
          <a:xfrm>
            <a:off x="6984490" y="1801491"/>
            <a:ext cx="360040" cy="36004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角丸四角形 76"/>
          <p:cNvSpPr/>
          <p:nvPr/>
        </p:nvSpPr>
        <p:spPr>
          <a:xfrm>
            <a:off x="6984490" y="2233539"/>
            <a:ext cx="360040" cy="3600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角丸四角形 77"/>
          <p:cNvSpPr/>
          <p:nvPr/>
        </p:nvSpPr>
        <p:spPr>
          <a:xfrm>
            <a:off x="6984490" y="2665587"/>
            <a:ext cx="360040" cy="3600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1291381" y="5590981"/>
            <a:ext cx="6186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電力制約下においては「オンしない」方が良い場合がある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e.g. Turbo Boost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  <a:endParaRPr kumimoji="1"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1151842" y="4582869"/>
            <a:ext cx="432048" cy="43204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391317" y="2451304"/>
            <a:ext cx="976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アイドル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コア</a:t>
            </a:r>
            <a:endParaRPr kumimoji="1" lang="ja-JP" altLang="en-US" dirty="0"/>
          </a:p>
        </p:txBody>
      </p:sp>
      <p:sp>
        <p:nvSpPr>
          <p:cNvPr id="82" name="フリーフォーム 81"/>
          <p:cNvSpPr/>
          <p:nvPr/>
        </p:nvSpPr>
        <p:spPr>
          <a:xfrm>
            <a:off x="1079834" y="2953619"/>
            <a:ext cx="304800" cy="295275"/>
          </a:xfrm>
          <a:custGeom>
            <a:avLst/>
            <a:gdLst>
              <a:gd name="connsiteX0" fmla="*/ 0 w 304800"/>
              <a:gd name="connsiteY0" fmla="*/ 0 h 295275"/>
              <a:gd name="connsiteX1" fmla="*/ 133350 w 304800"/>
              <a:gd name="connsiteY1" fmla="*/ 238125 h 295275"/>
              <a:gd name="connsiteX2" fmla="*/ 304800 w 304800"/>
              <a:gd name="connsiteY2" fmla="*/ 295275 h 29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4800" h="295275">
                <a:moveTo>
                  <a:pt x="0" y="0"/>
                </a:moveTo>
                <a:cubicBezTo>
                  <a:pt x="41275" y="94456"/>
                  <a:pt x="82550" y="188913"/>
                  <a:pt x="133350" y="238125"/>
                </a:cubicBezTo>
                <a:cubicBezTo>
                  <a:pt x="184150" y="287338"/>
                  <a:pt x="244475" y="291306"/>
                  <a:pt x="304800" y="295275"/>
                </a:cubicBezTo>
              </a:path>
            </a:pathLst>
          </a:cu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503770" y="136944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稼働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コア</a:t>
            </a:r>
            <a:endParaRPr kumimoji="1" lang="ja-JP" altLang="en-US" dirty="0"/>
          </a:p>
        </p:txBody>
      </p:sp>
      <p:sp>
        <p:nvSpPr>
          <p:cNvPr id="84" name="フリーフォーム 83"/>
          <p:cNvSpPr/>
          <p:nvPr/>
        </p:nvSpPr>
        <p:spPr>
          <a:xfrm rot="1788723" flipV="1">
            <a:off x="1162417" y="1617753"/>
            <a:ext cx="704832" cy="230157"/>
          </a:xfrm>
          <a:custGeom>
            <a:avLst/>
            <a:gdLst>
              <a:gd name="connsiteX0" fmla="*/ 0 w 304800"/>
              <a:gd name="connsiteY0" fmla="*/ 0 h 295275"/>
              <a:gd name="connsiteX1" fmla="*/ 133350 w 304800"/>
              <a:gd name="connsiteY1" fmla="*/ 238125 h 295275"/>
              <a:gd name="connsiteX2" fmla="*/ 304800 w 304800"/>
              <a:gd name="connsiteY2" fmla="*/ 295275 h 29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4800" h="295275">
                <a:moveTo>
                  <a:pt x="0" y="0"/>
                </a:moveTo>
                <a:cubicBezTo>
                  <a:pt x="41275" y="94456"/>
                  <a:pt x="82550" y="188913"/>
                  <a:pt x="133350" y="238125"/>
                </a:cubicBezTo>
                <a:cubicBezTo>
                  <a:pt x="184150" y="287338"/>
                  <a:pt x="244475" y="291306"/>
                  <a:pt x="304800" y="295275"/>
                </a:cubicBezTo>
              </a:path>
            </a:pathLst>
          </a:cu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角丸四角形 84"/>
          <p:cNvSpPr/>
          <p:nvPr/>
        </p:nvSpPr>
        <p:spPr>
          <a:xfrm>
            <a:off x="1655898" y="4582869"/>
            <a:ext cx="432048" cy="43204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角丸四角形 85"/>
          <p:cNvSpPr/>
          <p:nvPr/>
        </p:nvSpPr>
        <p:spPr>
          <a:xfrm>
            <a:off x="2159954" y="4582869"/>
            <a:ext cx="432048" cy="43204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角丸四角形 86"/>
          <p:cNvSpPr/>
          <p:nvPr/>
        </p:nvSpPr>
        <p:spPr>
          <a:xfrm>
            <a:off x="2664010" y="4582869"/>
            <a:ext cx="432048" cy="43204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角丸四角形 87"/>
          <p:cNvSpPr/>
          <p:nvPr/>
        </p:nvSpPr>
        <p:spPr>
          <a:xfrm>
            <a:off x="1151842" y="5086925"/>
            <a:ext cx="432048" cy="43204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角丸四角形 88"/>
          <p:cNvSpPr/>
          <p:nvPr/>
        </p:nvSpPr>
        <p:spPr>
          <a:xfrm>
            <a:off x="1655898" y="5086925"/>
            <a:ext cx="432048" cy="43204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角丸四角形 89"/>
          <p:cNvSpPr/>
          <p:nvPr/>
        </p:nvSpPr>
        <p:spPr>
          <a:xfrm>
            <a:off x="2159954" y="5086925"/>
            <a:ext cx="432048" cy="43204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角丸四角形 90"/>
          <p:cNvSpPr/>
          <p:nvPr/>
        </p:nvSpPr>
        <p:spPr>
          <a:xfrm>
            <a:off x="2664010" y="5086925"/>
            <a:ext cx="432048" cy="43204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角丸四角形 91"/>
          <p:cNvSpPr/>
          <p:nvPr/>
        </p:nvSpPr>
        <p:spPr>
          <a:xfrm>
            <a:off x="3456098" y="4582869"/>
            <a:ext cx="432048" cy="43204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角丸四角形 92"/>
          <p:cNvSpPr/>
          <p:nvPr/>
        </p:nvSpPr>
        <p:spPr>
          <a:xfrm>
            <a:off x="3960154" y="4582869"/>
            <a:ext cx="432048" cy="43204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角丸四角形 93"/>
          <p:cNvSpPr/>
          <p:nvPr/>
        </p:nvSpPr>
        <p:spPr>
          <a:xfrm>
            <a:off x="4464210" y="4582869"/>
            <a:ext cx="432048" cy="43204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角丸四角形 94"/>
          <p:cNvSpPr/>
          <p:nvPr/>
        </p:nvSpPr>
        <p:spPr>
          <a:xfrm>
            <a:off x="4968266" y="4582869"/>
            <a:ext cx="432048" cy="43204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角丸四角形 95"/>
          <p:cNvSpPr/>
          <p:nvPr/>
        </p:nvSpPr>
        <p:spPr>
          <a:xfrm>
            <a:off x="3456098" y="5086925"/>
            <a:ext cx="432048" cy="43204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角丸四角形 96"/>
          <p:cNvSpPr/>
          <p:nvPr/>
        </p:nvSpPr>
        <p:spPr>
          <a:xfrm>
            <a:off x="3960154" y="5086925"/>
            <a:ext cx="432048" cy="43204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角丸四角形 97"/>
          <p:cNvSpPr/>
          <p:nvPr/>
        </p:nvSpPr>
        <p:spPr>
          <a:xfrm>
            <a:off x="4464210" y="5086925"/>
            <a:ext cx="432048" cy="43204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角丸四角形 98"/>
          <p:cNvSpPr/>
          <p:nvPr/>
        </p:nvSpPr>
        <p:spPr>
          <a:xfrm>
            <a:off x="4968266" y="5086925"/>
            <a:ext cx="432048" cy="43204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角丸四角形 99"/>
          <p:cNvSpPr/>
          <p:nvPr/>
        </p:nvSpPr>
        <p:spPr>
          <a:xfrm>
            <a:off x="5760354" y="4582869"/>
            <a:ext cx="432048" cy="43204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角丸四角形 100"/>
          <p:cNvSpPr/>
          <p:nvPr/>
        </p:nvSpPr>
        <p:spPr>
          <a:xfrm>
            <a:off x="6264410" y="4582869"/>
            <a:ext cx="432048" cy="43204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角丸四角形 101"/>
          <p:cNvSpPr/>
          <p:nvPr/>
        </p:nvSpPr>
        <p:spPr>
          <a:xfrm>
            <a:off x="6768466" y="4582869"/>
            <a:ext cx="432048" cy="432048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角丸四角形 102"/>
          <p:cNvSpPr/>
          <p:nvPr/>
        </p:nvSpPr>
        <p:spPr>
          <a:xfrm>
            <a:off x="7272522" y="4582869"/>
            <a:ext cx="432048" cy="432048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角丸四角形 103"/>
          <p:cNvSpPr/>
          <p:nvPr/>
        </p:nvSpPr>
        <p:spPr>
          <a:xfrm>
            <a:off x="5760354" y="5086925"/>
            <a:ext cx="432048" cy="43204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角丸四角形 104"/>
          <p:cNvSpPr/>
          <p:nvPr/>
        </p:nvSpPr>
        <p:spPr>
          <a:xfrm>
            <a:off x="6264410" y="5086925"/>
            <a:ext cx="432048" cy="43204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角丸四角形 105"/>
          <p:cNvSpPr/>
          <p:nvPr/>
        </p:nvSpPr>
        <p:spPr>
          <a:xfrm>
            <a:off x="6768466" y="5086925"/>
            <a:ext cx="432048" cy="432048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角丸四角形 106"/>
          <p:cNvSpPr/>
          <p:nvPr/>
        </p:nvSpPr>
        <p:spPr>
          <a:xfrm>
            <a:off x="7272522" y="5086925"/>
            <a:ext cx="432048" cy="432048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8" name="Picture 3" descr="C:\Documents and Settings\inoue\Local Settings\Temporary Internet Files\Content.IE5\YWX969M4\MCj0433834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6498" y="3025627"/>
            <a:ext cx="899878" cy="899878"/>
          </a:xfrm>
          <a:prstGeom prst="rect">
            <a:avLst/>
          </a:prstGeom>
          <a:noFill/>
        </p:spPr>
      </p:pic>
      <p:pic>
        <p:nvPicPr>
          <p:cNvPr id="109" name="Picture 3" descr="C:\Documents and Settings\inoue\Local Settings\Temporary Internet Files\Content.IE5\YWX969M4\MCj0433834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4530" y="5086925"/>
            <a:ext cx="899878" cy="899878"/>
          </a:xfrm>
          <a:prstGeom prst="rect">
            <a:avLst/>
          </a:prstGeom>
          <a:noFill/>
        </p:spPr>
      </p:pic>
      <p:sp>
        <p:nvSpPr>
          <p:cNvPr id="110" name="テキスト ボックス 109"/>
          <p:cNvSpPr txBox="1"/>
          <p:nvPr/>
        </p:nvSpPr>
        <p:spPr>
          <a:xfrm>
            <a:off x="2159954" y="4069521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低速コア</a:t>
            </a:r>
            <a:endParaRPr kumimoji="1" lang="ja-JP" altLang="en-US" dirty="0"/>
          </a:p>
        </p:txBody>
      </p:sp>
      <p:cxnSp>
        <p:nvCxnSpPr>
          <p:cNvPr id="112" name="直線矢印コネクタ 111"/>
          <p:cNvCxnSpPr/>
          <p:nvPr/>
        </p:nvCxnSpPr>
        <p:spPr>
          <a:xfrm flipH="1">
            <a:off x="2460909" y="4366845"/>
            <a:ext cx="59085" cy="1729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テキスト ボックス 112"/>
          <p:cNvSpPr txBox="1"/>
          <p:nvPr/>
        </p:nvSpPr>
        <p:spPr>
          <a:xfrm>
            <a:off x="4434859" y="4078813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中速コア</a:t>
            </a:r>
            <a:endParaRPr kumimoji="1" lang="ja-JP" altLang="en-US" dirty="0"/>
          </a:p>
        </p:txBody>
      </p:sp>
      <p:cxnSp>
        <p:nvCxnSpPr>
          <p:cNvPr id="114" name="直線矢印コネクタ 113"/>
          <p:cNvCxnSpPr/>
          <p:nvPr/>
        </p:nvCxnSpPr>
        <p:spPr>
          <a:xfrm flipH="1">
            <a:off x="4735814" y="4376137"/>
            <a:ext cx="59085" cy="1729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テキスト ボックス 114"/>
          <p:cNvSpPr txBox="1"/>
          <p:nvPr/>
        </p:nvSpPr>
        <p:spPr>
          <a:xfrm>
            <a:off x="6709764" y="4088105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高速</a:t>
            </a:r>
            <a:r>
              <a:rPr kumimoji="1" lang="ja-JP" altLang="en-US" dirty="0" smtClean="0"/>
              <a:t>コア</a:t>
            </a:r>
            <a:endParaRPr kumimoji="1" lang="ja-JP" altLang="en-US" dirty="0"/>
          </a:p>
        </p:txBody>
      </p:sp>
      <p:cxnSp>
        <p:nvCxnSpPr>
          <p:cNvPr id="116" name="直線矢印コネクタ 115"/>
          <p:cNvCxnSpPr/>
          <p:nvPr/>
        </p:nvCxnSpPr>
        <p:spPr>
          <a:xfrm flipH="1">
            <a:off x="7010719" y="4385429"/>
            <a:ext cx="59085" cy="1729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不揮発メモリの「積極的な」活用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 lnSpcReduction="10000"/>
          </a:bodyPr>
          <a:lstStyle/>
          <a:p>
            <a:r>
              <a:rPr lang="ja-JP" altLang="en-US" dirty="0" smtClean="0"/>
              <a:t>「記憶」を主としたコンピューティング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記憶コスト</a:t>
            </a:r>
            <a:r>
              <a:rPr lang="en-US" altLang="ja-JP" dirty="0" smtClean="0"/>
              <a:t>&lt;&lt;</a:t>
            </a:r>
            <a:r>
              <a:rPr lang="ja-JP" altLang="en-US" dirty="0" smtClean="0"/>
              <a:t>演算コストとすると・・・</a:t>
            </a:r>
          </a:p>
          <a:p>
            <a:pPr lvl="1"/>
            <a:r>
              <a:rPr kumimoji="1" lang="ja-JP" altLang="en-US" dirty="0" smtClean="0"/>
              <a:t>計算結果の再利用，</a:t>
            </a:r>
            <a:r>
              <a:rPr kumimoji="1" lang="ja-JP" altLang="en-US" dirty="0" smtClean="0"/>
              <a:t>メモ化</a:t>
            </a:r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r>
              <a:rPr kumimoji="1" lang="ja-JP" altLang="en-US" dirty="0" smtClean="0"/>
              <a:t>プロセッサの全てを不揮発メモリで実現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組合わせ回路を不揮発</a:t>
            </a:r>
            <a:r>
              <a:rPr lang="en-US" altLang="ja-JP" dirty="0" smtClean="0"/>
              <a:t>LUT</a:t>
            </a:r>
            <a:r>
              <a:rPr lang="ja-JP" altLang="en-US" dirty="0" smtClean="0"/>
              <a:t>で実装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レジスタファイル</a:t>
            </a:r>
            <a:r>
              <a:rPr lang="ja-JP" altLang="en-US" dirty="0" smtClean="0"/>
              <a:t>や</a:t>
            </a:r>
            <a:r>
              <a:rPr kumimoji="1" lang="ja-JP" altLang="en-US" dirty="0" smtClean="0"/>
              <a:t>キャッシュは当然不揮発メモリ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将来は</a:t>
            </a:r>
            <a:r>
              <a:rPr kumimoji="1" lang="ja-JP" altLang="en-US" dirty="0" smtClean="0"/>
              <a:t>フリップフロップ単位</a:t>
            </a:r>
            <a:r>
              <a:rPr kumimoji="1" lang="en-US" altLang="ja-JP" dirty="0" smtClean="0"/>
              <a:t>(?)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520" y="6236295"/>
            <a:ext cx="82809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>
              <a:buFont typeface="Arial" pitchFamily="34" charset="0"/>
              <a:buChar char="•"/>
            </a:pPr>
            <a:r>
              <a:rPr lang="en-US" altLang="ja-JP" sz="1050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Xiaochen</a:t>
            </a:r>
            <a:r>
              <a:rPr lang="en-US" altLang="ja-JP" sz="105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sz="1050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Guo</a:t>
            </a:r>
            <a:r>
              <a:rPr lang="en-US" altLang="ja-JP" sz="105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, </a:t>
            </a:r>
            <a:r>
              <a:rPr lang="en-US" altLang="ja-JP" sz="1050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Engin</a:t>
            </a:r>
            <a:r>
              <a:rPr lang="en-US" altLang="ja-JP" sz="105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sz="1050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Ipek</a:t>
            </a:r>
            <a:r>
              <a:rPr lang="en-US" altLang="ja-JP" sz="105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, </a:t>
            </a:r>
            <a:r>
              <a:rPr lang="en-US" altLang="ja-JP" sz="1050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Tolga</a:t>
            </a:r>
            <a:r>
              <a:rPr lang="en-US" altLang="ja-JP" sz="105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sz="1050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Soyata</a:t>
            </a:r>
            <a:r>
              <a:rPr lang="en-US" altLang="ja-JP" sz="105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, “Resistive Computation: Avoiding the Power Wall with Low-Leakage STT-MRAM Based Computing, ISCA 2009.</a:t>
            </a:r>
            <a:endParaRPr kumimoji="1" lang="ja-JP" altLang="en-US" sz="105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394</Words>
  <Application>Microsoft Office PowerPoint</Application>
  <PresentationFormat>画面に合わせる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テーマ</vt:lpstr>
      <vt:lpstr>ノーマリ「オフ」と「オン」</vt:lpstr>
      <vt:lpstr>ノーマリオフ・コンピューティングとは?</vt:lpstr>
      <vt:lpstr>既存技術と解決すべき課題</vt:lpstr>
      <vt:lpstr>ノーマリ「オフ」と「オン」 ～クラウド：雲の手前と向こう側～</vt:lpstr>
      <vt:lpstr>ノーマリ「オフ」と「オン」 ～プロセッサ: Dark Siliconの存在～</vt:lpstr>
      <vt:lpstr>不揮発メモリの「積極的な」活用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Normally “OFF”と Normally ON”</dc:title>
  <dc:creator>inoue</dc:creator>
  <cp:lastModifiedBy>inoue</cp:lastModifiedBy>
  <cp:revision>170</cp:revision>
  <dcterms:created xsi:type="dcterms:W3CDTF">2012-01-18T00:08:02Z</dcterms:created>
  <dcterms:modified xsi:type="dcterms:W3CDTF">2012-02-02T05:36:08Z</dcterms:modified>
</cp:coreProperties>
</file>