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2" r:id="rId2"/>
    <p:sldMasterId id="2147483670" r:id="rId3"/>
  </p:sldMasterIdLst>
  <p:notesMasterIdLst>
    <p:notesMasterId r:id="rId17"/>
  </p:notesMasterIdLst>
  <p:handoutMasterIdLst>
    <p:handoutMasterId r:id="rId18"/>
  </p:handoutMasterIdLst>
  <p:sldIdLst>
    <p:sldId id="390" r:id="rId4"/>
    <p:sldId id="377" r:id="rId5"/>
    <p:sldId id="386" r:id="rId6"/>
    <p:sldId id="375" r:id="rId7"/>
    <p:sldId id="376" r:id="rId8"/>
    <p:sldId id="364" r:id="rId9"/>
    <p:sldId id="365" r:id="rId10"/>
    <p:sldId id="366" r:id="rId11"/>
    <p:sldId id="367" r:id="rId12"/>
    <p:sldId id="368" r:id="rId13"/>
    <p:sldId id="369" r:id="rId14"/>
    <p:sldId id="370" r:id="rId15"/>
    <p:sldId id="387" r:id="rId16"/>
  </p:sldIdLst>
  <p:sldSz cx="9144000" cy="6858000" type="screen4x3"/>
  <p:notesSz cx="6769100" cy="9906000"/>
  <p:defaultTextStyle>
    <a:defPPr>
      <a:defRPr lang="ja-JP"/>
    </a:defPPr>
    <a:lvl1pPr algn="l" rtl="0" fontAlgn="base">
      <a:lnSpc>
        <a:spcPct val="70000"/>
      </a:lnSpc>
      <a:spcBef>
        <a:spcPct val="50000"/>
      </a:spcBef>
      <a:spcAft>
        <a:spcPct val="0"/>
      </a:spcAft>
      <a:buFont typeface="Wingdings" pitchFamily="2" charset="2"/>
      <a:buChar char="l"/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153" algn="l" rtl="0" fontAlgn="base">
      <a:lnSpc>
        <a:spcPct val="70000"/>
      </a:lnSpc>
      <a:spcBef>
        <a:spcPct val="50000"/>
      </a:spcBef>
      <a:spcAft>
        <a:spcPct val="0"/>
      </a:spcAft>
      <a:buFont typeface="Wingdings" pitchFamily="2" charset="2"/>
      <a:buChar char="l"/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305" algn="l" rtl="0" fontAlgn="base">
      <a:lnSpc>
        <a:spcPct val="70000"/>
      </a:lnSpc>
      <a:spcBef>
        <a:spcPct val="50000"/>
      </a:spcBef>
      <a:spcAft>
        <a:spcPct val="0"/>
      </a:spcAft>
      <a:buFont typeface="Wingdings" pitchFamily="2" charset="2"/>
      <a:buChar char="l"/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458" algn="l" rtl="0" fontAlgn="base">
      <a:lnSpc>
        <a:spcPct val="70000"/>
      </a:lnSpc>
      <a:spcBef>
        <a:spcPct val="50000"/>
      </a:spcBef>
      <a:spcAft>
        <a:spcPct val="0"/>
      </a:spcAft>
      <a:buFont typeface="Wingdings" pitchFamily="2" charset="2"/>
      <a:buChar char="l"/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610" algn="l" rtl="0" fontAlgn="base">
      <a:lnSpc>
        <a:spcPct val="70000"/>
      </a:lnSpc>
      <a:spcBef>
        <a:spcPct val="50000"/>
      </a:spcBef>
      <a:spcAft>
        <a:spcPct val="0"/>
      </a:spcAft>
      <a:buFont typeface="Wingdings" pitchFamily="2" charset="2"/>
      <a:buChar char="l"/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5763" algn="l" defTabSz="914305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2915" algn="l" defTabSz="914305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068" algn="l" defTabSz="914305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220" algn="l" defTabSz="914305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3FF90"/>
    <a:srgbClr val="008000"/>
    <a:srgbClr val="C000C0"/>
    <a:srgbClr val="FF4040"/>
    <a:srgbClr val="99CCFF"/>
    <a:srgbClr val="FF80FF"/>
    <a:srgbClr val="FF0000"/>
    <a:srgbClr val="FF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63" autoAdjust="0"/>
    <p:restoredTop sz="95736" autoAdjust="0"/>
  </p:normalViewPr>
  <p:slideViewPr>
    <p:cSldViewPr>
      <p:cViewPr varScale="1">
        <p:scale>
          <a:sx n="97" d="100"/>
          <a:sy n="97" d="100"/>
        </p:scale>
        <p:origin x="10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3084" y="7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95000"/>
                  </a:schemeClr>
                </a:gs>
                <a:gs pos="100000">
                  <a:schemeClr val="accent1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r"/>
            </a:scene3d>
            <a:sp3d prstMaterial="matte">
              <a:bevelT w="19050" h="38100"/>
            </a:sp3d>
          </c:spPr>
          <c:invertIfNegative val="0"/>
          <c:cat>
            <c:strRef>
              <c:f>Sheet1!$B$1:$G$1</c:f>
              <c:strCache>
                <c:ptCount val="6"/>
                <c:pt idx="0">
                  <c:v>Relevance</c:v>
                </c:pt>
                <c:pt idx="1">
                  <c:v>Technical Soundness</c:v>
                </c:pt>
                <c:pt idx="2">
                  <c:v>Technical Importance</c:v>
                </c:pt>
                <c:pt idx="3">
                  <c:v>Originality</c:v>
                </c:pt>
                <c:pt idx="4">
                  <c:v>Quality of Presentation</c:v>
                </c:pt>
                <c:pt idx="5">
                  <c:v>Recommended Action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0.8</c:v>
                </c:pt>
                <c:pt idx="1">
                  <c:v>0.8</c:v>
                </c:pt>
                <c:pt idx="2">
                  <c:v>0.4</c:v>
                </c:pt>
                <c:pt idx="3">
                  <c:v>0.8</c:v>
                </c:pt>
                <c:pt idx="4">
                  <c:v>0.8</c:v>
                </c:pt>
                <c:pt idx="5">
                  <c:v>0.33333333333333331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95000"/>
                  </a:schemeClr>
                </a:gs>
                <a:gs pos="100000">
                  <a:schemeClr val="accent2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r"/>
            </a:scene3d>
            <a:sp3d prstMaterial="matte">
              <a:bevelT w="19050" h="38100"/>
            </a:sp3d>
          </c:spPr>
          <c:invertIfNegative val="0"/>
          <c:cat>
            <c:strRef>
              <c:f>Sheet1!$B$1:$G$1</c:f>
              <c:strCache>
                <c:ptCount val="6"/>
                <c:pt idx="0">
                  <c:v>Relevance</c:v>
                </c:pt>
                <c:pt idx="1">
                  <c:v>Technical Soundness</c:v>
                </c:pt>
                <c:pt idx="2">
                  <c:v>Technical Importance</c:v>
                </c:pt>
                <c:pt idx="3">
                  <c:v>Originality</c:v>
                </c:pt>
                <c:pt idx="4">
                  <c:v>Quality of Presentation</c:v>
                </c:pt>
                <c:pt idx="5">
                  <c:v>Recommended Action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0.8</c:v>
                </c:pt>
                <c:pt idx="1">
                  <c:v>0.6</c:v>
                </c:pt>
                <c:pt idx="2">
                  <c:v>0.6</c:v>
                </c:pt>
                <c:pt idx="3">
                  <c:v>1</c:v>
                </c:pt>
                <c:pt idx="4">
                  <c:v>1</c:v>
                </c:pt>
                <c:pt idx="5">
                  <c:v>0.66666666666666663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C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95000"/>
                  </a:schemeClr>
                </a:gs>
                <a:gs pos="100000">
                  <a:schemeClr val="accent3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r"/>
            </a:scene3d>
            <a:sp3d prstMaterial="matte">
              <a:bevelT w="19050" h="38100"/>
            </a:sp3d>
          </c:spPr>
          <c:invertIfNegative val="0"/>
          <c:cat>
            <c:strRef>
              <c:f>Sheet1!$B$1:$G$1</c:f>
              <c:strCache>
                <c:ptCount val="6"/>
                <c:pt idx="0">
                  <c:v>Relevance</c:v>
                </c:pt>
                <c:pt idx="1">
                  <c:v>Technical Soundness</c:v>
                </c:pt>
                <c:pt idx="2">
                  <c:v>Technical Importance</c:v>
                </c:pt>
                <c:pt idx="3">
                  <c:v>Originality</c:v>
                </c:pt>
                <c:pt idx="4">
                  <c:v>Quality of Presentation</c:v>
                </c:pt>
                <c:pt idx="5">
                  <c:v>Recommended Action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1</c:v>
                </c:pt>
                <c:pt idx="1">
                  <c:v>0.8</c:v>
                </c:pt>
                <c:pt idx="2">
                  <c:v>0.8</c:v>
                </c:pt>
                <c:pt idx="3">
                  <c:v>0.6</c:v>
                </c:pt>
                <c:pt idx="4">
                  <c:v>0.8</c:v>
                </c:pt>
                <c:pt idx="5">
                  <c:v>0.66666666666666663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D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95000"/>
                  </a:schemeClr>
                </a:gs>
                <a:gs pos="100000">
                  <a:schemeClr val="accent4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r"/>
            </a:scene3d>
            <a:sp3d prstMaterial="matte">
              <a:bevelT w="19050" h="38100"/>
            </a:sp3d>
          </c:spPr>
          <c:invertIfNegative val="0"/>
          <c:cat>
            <c:strRef>
              <c:f>Sheet1!$B$1:$G$1</c:f>
              <c:strCache>
                <c:ptCount val="6"/>
                <c:pt idx="0">
                  <c:v>Relevance</c:v>
                </c:pt>
                <c:pt idx="1">
                  <c:v>Technical Soundness</c:v>
                </c:pt>
                <c:pt idx="2">
                  <c:v>Technical Importance</c:v>
                </c:pt>
                <c:pt idx="3">
                  <c:v>Originality</c:v>
                </c:pt>
                <c:pt idx="4">
                  <c:v>Quality of Presentation</c:v>
                </c:pt>
                <c:pt idx="5">
                  <c:v>Recommended Action</c:v>
                </c:pt>
              </c:strCache>
            </c:strRef>
          </c:cat>
          <c:val>
            <c:numRef>
              <c:f>Sheet1!$B$5:$G$5</c:f>
              <c:numCache>
                <c:formatCode>General</c:formatCode>
                <c:ptCount val="6"/>
                <c:pt idx="0">
                  <c:v>0.8</c:v>
                </c:pt>
                <c:pt idx="1">
                  <c:v>0.8</c:v>
                </c:pt>
                <c:pt idx="2">
                  <c:v>0.6</c:v>
                </c:pt>
                <c:pt idx="3">
                  <c:v>0.4</c:v>
                </c:pt>
                <c:pt idx="4">
                  <c:v>0.8</c:v>
                </c:pt>
                <c:pt idx="5">
                  <c:v>0.5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E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95000"/>
                  </a:schemeClr>
                </a:gs>
                <a:gs pos="100000">
                  <a:schemeClr val="accent5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r"/>
            </a:scene3d>
            <a:sp3d prstMaterial="matte">
              <a:bevelT w="19050" h="38100"/>
            </a:sp3d>
          </c:spPr>
          <c:invertIfNegative val="0"/>
          <c:cat>
            <c:strRef>
              <c:f>Sheet1!$B$1:$G$1</c:f>
              <c:strCache>
                <c:ptCount val="6"/>
                <c:pt idx="0">
                  <c:v>Relevance</c:v>
                </c:pt>
                <c:pt idx="1">
                  <c:v>Technical Soundness</c:v>
                </c:pt>
                <c:pt idx="2">
                  <c:v>Technical Importance</c:v>
                </c:pt>
                <c:pt idx="3">
                  <c:v>Originality</c:v>
                </c:pt>
                <c:pt idx="4">
                  <c:v>Quality of Presentation</c:v>
                </c:pt>
                <c:pt idx="5">
                  <c:v>Recommended Action</c:v>
                </c:pt>
              </c:strCache>
            </c:strRef>
          </c:cat>
          <c:val>
            <c:numRef>
              <c:f>Sheet1!$B$6:$G$6</c:f>
              <c:numCache>
                <c:formatCode>General</c:formatCode>
                <c:ptCount val="6"/>
                <c:pt idx="0">
                  <c:v>0.6</c:v>
                </c:pt>
                <c:pt idx="1">
                  <c:v>0.6</c:v>
                </c:pt>
                <c:pt idx="2">
                  <c:v>0.6</c:v>
                </c:pt>
                <c:pt idx="3">
                  <c:v>0.8</c:v>
                </c:pt>
                <c:pt idx="4">
                  <c:v>0.8</c:v>
                </c:pt>
                <c:pt idx="5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6074944"/>
        <c:axId val="546075336"/>
      </c:barChart>
      <c:catAx>
        <c:axId val="546074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46075336"/>
        <c:crosses val="autoZero"/>
        <c:auto val="1"/>
        <c:lblAlgn val="ctr"/>
        <c:lblOffset val="100"/>
        <c:noMultiLvlLbl val="0"/>
      </c:catAx>
      <c:valAx>
        <c:axId val="546075336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46074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95000"/>
                  </a:schemeClr>
                </a:gs>
                <a:gs pos="100000">
                  <a:schemeClr val="accent1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r"/>
            </a:scene3d>
            <a:sp3d prstMaterial="matte">
              <a:bevelT w="19050" h="38100"/>
            </a:sp3d>
          </c:spPr>
          <c:invertIfNegative val="0"/>
          <c:cat>
            <c:strRef>
              <c:f>Sheet1!$B$1:$E$1</c:f>
              <c:strCache>
                <c:ptCount val="4"/>
                <c:pt idx="0">
                  <c:v>Overall Merit</c:v>
                </c:pt>
                <c:pt idx="1">
                  <c:v>Novelty</c:v>
                </c:pt>
                <c:pt idx="2">
                  <c:v>Writing Quality</c:v>
                </c:pt>
                <c:pt idx="3">
                  <c:v>Reviewer Confidence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0.375</c:v>
                </c:pt>
                <c:pt idx="1">
                  <c:v>0.6</c:v>
                </c:pt>
                <c:pt idx="2">
                  <c:v>0.6</c:v>
                </c:pt>
                <c:pt idx="3">
                  <c:v>0.75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95000"/>
                  </a:schemeClr>
                </a:gs>
                <a:gs pos="100000">
                  <a:schemeClr val="accent2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r"/>
            </a:scene3d>
            <a:sp3d prstMaterial="matte">
              <a:bevelT w="19050" h="38100"/>
            </a:sp3d>
          </c:spPr>
          <c:invertIfNegative val="0"/>
          <c:cat>
            <c:strRef>
              <c:f>Sheet1!$B$1:$E$1</c:f>
              <c:strCache>
                <c:ptCount val="4"/>
                <c:pt idx="0">
                  <c:v>Overall Merit</c:v>
                </c:pt>
                <c:pt idx="1">
                  <c:v>Novelty</c:v>
                </c:pt>
                <c:pt idx="2">
                  <c:v>Writing Quality</c:v>
                </c:pt>
                <c:pt idx="3">
                  <c:v>Reviewer Confidence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0.625</c:v>
                </c:pt>
                <c:pt idx="1">
                  <c:v>0.6</c:v>
                </c:pt>
                <c:pt idx="2">
                  <c:v>0.6</c:v>
                </c:pt>
                <c:pt idx="3">
                  <c:v>0.75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C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95000"/>
                  </a:schemeClr>
                </a:gs>
                <a:gs pos="100000">
                  <a:schemeClr val="accent3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r"/>
            </a:scene3d>
            <a:sp3d prstMaterial="matte">
              <a:bevelT w="19050" h="38100"/>
            </a:sp3d>
          </c:spPr>
          <c:invertIfNegative val="0"/>
          <c:cat>
            <c:strRef>
              <c:f>Sheet1!$B$1:$E$1</c:f>
              <c:strCache>
                <c:ptCount val="4"/>
                <c:pt idx="0">
                  <c:v>Overall Merit</c:v>
                </c:pt>
                <c:pt idx="1">
                  <c:v>Novelty</c:v>
                </c:pt>
                <c:pt idx="2">
                  <c:v>Writing Quality</c:v>
                </c:pt>
                <c:pt idx="3">
                  <c:v>Reviewer Confidence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0.25</c:v>
                </c:pt>
                <c:pt idx="1">
                  <c:v>0.6</c:v>
                </c:pt>
                <c:pt idx="2">
                  <c:v>0.4</c:v>
                </c:pt>
                <c:pt idx="3">
                  <c:v>0.75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D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95000"/>
                  </a:schemeClr>
                </a:gs>
                <a:gs pos="100000">
                  <a:schemeClr val="accent4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r"/>
            </a:scene3d>
            <a:sp3d prstMaterial="matte">
              <a:bevelT w="19050" h="38100"/>
            </a:sp3d>
          </c:spPr>
          <c:invertIfNegative val="0"/>
          <c:cat>
            <c:strRef>
              <c:f>Sheet1!$B$1:$E$1</c:f>
              <c:strCache>
                <c:ptCount val="4"/>
                <c:pt idx="0">
                  <c:v>Overall Merit</c:v>
                </c:pt>
                <c:pt idx="1">
                  <c:v>Novelty</c:v>
                </c:pt>
                <c:pt idx="2">
                  <c:v>Writing Quality</c:v>
                </c:pt>
                <c:pt idx="3">
                  <c:v>Reviewer Confidence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4"/>
                <c:pt idx="0">
                  <c:v>0.375</c:v>
                </c:pt>
                <c:pt idx="1">
                  <c:v>0.6</c:v>
                </c:pt>
                <c:pt idx="2">
                  <c:v>0.8</c:v>
                </c:pt>
                <c:pt idx="3">
                  <c:v>0.75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E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95000"/>
                  </a:schemeClr>
                </a:gs>
                <a:gs pos="100000">
                  <a:schemeClr val="accent5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r"/>
            </a:scene3d>
            <a:sp3d prstMaterial="matte">
              <a:bevelT w="19050" h="38100"/>
            </a:sp3d>
          </c:spPr>
          <c:invertIfNegative val="0"/>
          <c:cat>
            <c:strRef>
              <c:f>Sheet1!$B$1:$E$1</c:f>
              <c:strCache>
                <c:ptCount val="4"/>
                <c:pt idx="0">
                  <c:v>Overall Merit</c:v>
                </c:pt>
                <c:pt idx="1">
                  <c:v>Novelty</c:v>
                </c:pt>
                <c:pt idx="2">
                  <c:v>Writing Quality</c:v>
                </c:pt>
                <c:pt idx="3">
                  <c:v>Reviewer Confidence</c:v>
                </c:pt>
              </c:strCache>
            </c:strRef>
          </c:cat>
          <c:val>
            <c:numRef>
              <c:f>Sheet1!$B$6:$E$6</c:f>
              <c:numCache>
                <c:formatCode>General</c:formatCode>
                <c:ptCount val="4"/>
                <c:pt idx="0">
                  <c:v>0.375</c:v>
                </c:pt>
                <c:pt idx="1">
                  <c:v>0.8</c:v>
                </c:pt>
                <c:pt idx="2">
                  <c:v>0.8</c:v>
                </c:pt>
                <c:pt idx="3">
                  <c:v>0.75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3423024"/>
        <c:axId val="483423416"/>
      </c:barChart>
      <c:catAx>
        <c:axId val="4834230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83423416"/>
        <c:crosses val="autoZero"/>
        <c:auto val="1"/>
        <c:lblAlgn val="ctr"/>
        <c:lblOffset val="100"/>
        <c:noMultiLvlLbl val="0"/>
      </c:catAx>
      <c:valAx>
        <c:axId val="483423416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83423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95000"/>
                  </a:schemeClr>
                </a:gs>
                <a:gs pos="100000">
                  <a:schemeClr val="accent1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r"/>
            </a:scene3d>
            <a:sp3d prstMaterial="matte">
              <a:bevelT w="19050" h="38100"/>
            </a:sp3d>
          </c:spPr>
          <c:invertIfNegative val="0"/>
          <c:cat>
            <c:strRef>
              <c:f>Sheet1!$B$1:$G$1</c:f>
              <c:strCache>
                <c:ptCount val="6"/>
                <c:pt idx="0">
                  <c:v>Relevance</c:v>
                </c:pt>
                <c:pt idx="1">
                  <c:v>Technical Soundness</c:v>
                </c:pt>
                <c:pt idx="2">
                  <c:v>Technical Importance</c:v>
                </c:pt>
                <c:pt idx="3">
                  <c:v>Originality</c:v>
                </c:pt>
                <c:pt idx="4">
                  <c:v>Quality of Presentation</c:v>
                </c:pt>
                <c:pt idx="5">
                  <c:v>Recommended Action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0.6</c:v>
                </c:pt>
                <c:pt idx="1">
                  <c:v>0.2</c:v>
                </c:pt>
                <c:pt idx="2">
                  <c:v>0.4</c:v>
                </c:pt>
                <c:pt idx="3">
                  <c:v>0.4</c:v>
                </c:pt>
                <c:pt idx="4">
                  <c:v>0.6</c:v>
                </c:pt>
                <c:pt idx="5">
                  <c:v>0.33333333333333331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95000"/>
                  </a:schemeClr>
                </a:gs>
                <a:gs pos="100000">
                  <a:schemeClr val="accent2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r"/>
            </a:scene3d>
            <a:sp3d prstMaterial="matte">
              <a:bevelT w="19050" h="38100"/>
            </a:sp3d>
          </c:spPr>
          <c:invertIfNegative val="0"/>
          <c:cat>
            <c:strRef>
              <c:f>Sheet1!$B$1:$G$1</c:f>
              <c:strCache>
                <c:ptCount val="6"/>
                <c:pt idx="0">
                  <c:v>Relevance</c:v>
                </c:pt>
                <c:pt idx="1">
                  <c:v>Technical Soundness</c:v>
                </c:pt>
                <c:pt idx="2">
                  <c:v>Technical Importance</c:v>
                </c:pt>
                <c:pt idx="3">
                  <c:v>Originality</c:v>
                </c:pt>
                <c:pt idx="4">
                  <c:v>Quality of Presentation</c:v>
                </c:pt>
                <c:pt idx="5">
                  <c:v>Recommended Action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0.8</c:v>
                </c:pt>
                <c:pt idx="1">
                  <c:v>0.6</c:v>
                </c:pt>
                <c:pt idx="2">
                  <c:v>0.6</c:v>
                </c:pt>
                <c:pt idx="3">
                  <c:v>0.6</c:v>
                </c:pt>
                <c:pt idx="4">
                  <c:v>0.4</c:v>
                </c:pt>
                <c:pt idx="5">
                  <c:v>0.33333333333333331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C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95000"/>
                  </a:schemeClr>
                </a:gs>
                <a:gs pos="100000">
                  <a:schemeClr val="accent3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r"/>
            </a:scene3d>
            <a:sp3d prstMaterial="matte">
              <a:bevelT w="19050" h="38100"/>
            </a:sp3d>
          </c:spPr>
          <c:invertIfNegative val="0"/>
          <c:cat>
            <c:strRef>
              <c:f>Sheet1!$B$1:$G$1</c:f>
              <c:strCache>
                <c:ptCount val="6"/>
                <c:pt idx="0">
                  <c:v>Relevance</c:v>
                </c:pt>
                <c:pt idx="1">
                  <c:v>Technical Soundness</c:v>
                </c:pt>
                <c:pt idx="2">
                  <c:v>Technical Importance</c:v>
                </c:pt>
                <c:pt idx="3">
                  <c:v>Originality</c:v>
                </c:pt>
                <c:pt idx="4">
                  <c:v>Quality of Presentation</c:v>
                </c:pt>
                <c:pt idx="5">
                  <c:v>Recommended Action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0.8</c:v>
                </c:pt>
                <c:pt idx="1">
                  <c:v>0.6</c:v>
                </c:pt>
                <c:pt idx="2">
                  <c:v>0.6</c:v>
                </c:pt>
                <c:pt idx="3">
                  <c:v>0.6</c:v>
                </c:pt>
                <c:pt idx="4">
                  <c:v>0.6</c:v>
                </c:pt>
                <c:pt idx="5">
                  <c:v>0.33333333333333331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D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95000"/>
                  </a:schemeClr>
                </a:gs>
                <a:gs pos="100000">
                  <a:schemeClr val="accent4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r"/>
            </a:scene3d>
            <a:sp3d prstMaterial="matte">
              <a:bevelT w="19050" h="38100"/>
            </a:sp3d>
          </c:spPr>
          <c:invertIfNegative val="0"/>
          <c:cat>
            <c:strRef>
              <c:f>Sheet1!$B$1:$G$1</c:f>
              <c:strCache>
                <c:ptCount val="6"/>
                <c:pt idx="0">
                  <c:v>Relevance</c:v>
                </c:pt>
                <c:pt idx="1">
                  <c:v>Technical Soundness</c:v>
                </c:pt>
                <c:pt idx="2">
                  <c:v>Technical Importance</c:v>
                </c:pt>
                <c:pt idx="3">
                  <c:v>Originality</c:v>
                </c:pt>
                <c:pt idx="4">
                  <c:v>Quality of Presentation</c:v>
                </c:pt>
                <c:pt idx="5">
                  <c:v>Recommended Action</c:v>
                </c:pt>
              </c:strCache>
            </c:strRef>
          </c:cat>
          <c:val>
            <c:numRef>
              <c:f>Sheet1!$B$5:$G$5</c:f>
              <c:numCache>
                <c:formatCode>General</c:formatCode>
                <c:ptCount val="6"/>
                <c:pt idx="0">
                  <c:v>0.8</c:v>
                </c:pt>
                <c:pt idx="1">
                  <c:v>0.6</c:v>
                </c:pt>
                <c:pt idx="2">
                  <c:v>0.4</c:v>
                </c:pt>
                <c:pt idx="3">
                  <c:v>0.6</c:v>
                </c:pt>
                <c:pt idx="4">
                  <c:v>0.8</c:v>
                </c:pt>
                <c:pt idx="5">
                  <c:v>0.33333333333333331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3424200"/>
        <c:axId val="546071720"/>
      </c:barChart>
      <c:catAx>
        <c:axId val="4834242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46071720"/>
        <c:crosses val="autoZero"/>
        <c:auto val="1"/>
        <c:lblAlgn val="ctr"/>
        <c:lblOffset val="100"/>
        <c:noMultiLvlLbl val="0"/>
      </c:catAx>
      <c:valAx>
        <c:axId val="546071720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83424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95000"/>
                  </a:schemeClr>
                </a:gs>
                <a:gs pos="100000">
                  <a:schemeClr val="accent1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r"/>
            </a:scene3d>
            <a:sp3d prstMaterial="matte">
              <a:bevelT w="19050" h="38100"/>
            </a:sp3d>
          </c:spPr>
          <c:invertIfNegative val="0"/>
          <c:cat>
            <c:strRef>
              <c:f>Sheet1!$B$1:$F$1</c:f>
              <c:strCache>
                <c:ptCount val="5"/>
                <c:pt idx="0">
                  <c:v>Pre-rebuttal Merit</c:v>
                </c:pt>
                <c:pt idx="1">
                  <c:v>Post-rebuttal Merit</c:v>
                </c:pt>
                <c:pt idx="2">
                  <c:v>Reviewer Expertise</c:v>
                </c:pt>
                <c:pt idx="3">
                  <c:v>Novelty</c:v>
                </c:pt>
                <c:pt idx="4">
                  <c:v>Experimental Method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0.8</c:v>
                </c:pt>
                <c:pt idx="1">
                  <c:v>0.8</c:v>
                </c:pt>
                <c:pt idx="2">
                  <c:v>0.75</c:v>
                </c:pt>
                <c:pt idx="3">
                  <c:v>0.75</c:v>
                </c:pt>
                <c:pt idx="4">
                  <c:v>0.8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95000"/>
                  </a:schemeClr>
                </a:gs>
                <a:gs pos="100000">
                  <a:schemeClr val="accent2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r"/>
            </a:scene3d>
            <a:sp3d prstMaterial="matte">
              <a:bevelT w="19050" h="38100"/>
            </a:sp3d>
          </c:spPr>
          <c:invertIfNegative val="0"/>
          <c:cat>
            <c:strRef>
              <c:f>Sheet1!$B$1:$F$1</c:f>
              <c:strCache>
                <c:ptCount val="5"/>
                <c:pt idx="0">
                  <c:v>Pre-rebuttal Merit</c:v>
                </c:pt>
                <c:pt idx="1">
                  <c:v>Post-rebuttal Merit</c:v>
                </c:pt>
                <c:pt idx="2">
                  <c:v>Reviewer Expertise</c:v>
                </c:pt>
                <c:pt idx="3">
                  <c:v>Novelty</c:v>
                </c:pt>
                <c:pt idx="4">
                  <c:v>Experimental Method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0.6</c:v>
                </c:pt>
                <c:pt idx="1">
                  <c:v>0.6</c:v>
                </c:pt>
                <c:pt idx="2">
                  <c:v>0.75</c:v>
                </c:pt>
                <c:pt idx="3">
                  <c:v>0.75</c:v>
                </c:pt>
                <c:pt idx="4">
                  <c:v>0.8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C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95000"/>
                  </a:schemeClr>
                </a:gs>
                <a:gs pos="100000">
                  <a:schemeClr val="accent3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r"/>
            </a:scene3d>
            <a:sp3d prstMaterial="matte">
              <a:bevelT w="19050" h="38100"/>
            </a:sp3d>
          </c:spPr>
          <c:invertIfNegative val="0"/>
          <c:cat>
            <c:strRef>
              <c:f>Sheet1!$B$1:$F$1</c:f>
              <c:strCache>
                <c:ptCount val="5"/>
                <c:pt idx="0">
                  <c:v>Pre-rebuttal Merit</c:v>
                </c:pt>
                <c:pt idx="1">
                  <c:v>Post-rebuttal Merit</c:v>
                </c:pt>
                <c:pt idx="2">
                  <c:v>Reviewer Expertise</c:v>
                </c:pt>
                <c:pt idx="3">
                  <c:v>Novelty</c:v>
                </c:pt>
                <c:pt idx="4">
                  <c:v>Experimental Method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0.6</c:v>
                </c:pt>
                <c:pt idx="1">
                  <c:v>0.6</c:v>
                </c:pt>
                <c:pt idx="2">
                  <c:v>0.75</c:v>
                </c:pt>
                <c:pt idx="3">
                  <c:v>0.75</c:v>
                </c:pt>
                <c:pt idx="4">
                  <c:v>0.6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D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95000"/>
                  </a:schemeClr>
                </a:gs>
                <a:gs pos="100000">
                  <a:schemeClr val="accent4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r"/>
            </a:scene3d>
            <a:sp3d prstMaterial="matte">
              <a:bevelT w="19050" h="38100"/>
            </a:sp3d>
          </c:spPr>
          <c:invertIfNegative val="0"/>
          <c:cat>
            <c:strRef>
              <c:f>Sheet1!$B$1:$F$1</c:f>
              <c:strCache>
                <c:ptCount val="5"/>
                <c:pt idx="0">
                  <c:v>Pre-rebuttal Merit</c:v>
                </c:pt>
                <c:pt idx="1">
                  <c:v>Post-rebuttal Merit</c:v>
                </c:pt>
                <c:pt idx="2">
                  <c:v>Reviewer Expertise</c:v>
                </c:pt>
                <c:pt idx="3">
                  <c:v>Novelty</c:v>
                </c:pt>
                <c:pt idx="4">
                  <c:v>Experimental Method</c:v>
                </c:pt>
              </c:strCache>
            </c:strRef>
          </c:cat>
          <c:val>
            <c:numRef>
              <c:f>Sheet1!$B$5:$F$5</c:f>
              <c:numCache>
                <c:formatCode>General</c:formatCode>
                <c:ptCount val="5"/>
                <c:pt idx="0">
                  <c:v>0.4</c:v>
                </c:pt>
                <c:pt idx="1">
                  <c:v>0.4</c:v>
                </c:pt>
                <c:pt idx="2">
                  <c:v>0.75</c:v>
                </c:pt>
                <c:pt idx="3">
                  <c:v>0.5</c:v>
                </c:pt>
                <c:pt idx="4">
                  <c:v>0.6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E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95000"/>
                  </a:schemeClr>
                </a:gs>
                <a:gs pos="100000">
                  <a:schemeClr val="accent5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r"/>
            </a:scene3d>
            <a:sp3d prstMaterial="matte">
              <a:bevelT w="19050" h="38100"/>
            </a:sp3d>
          </c:spPr>
          <c:invertIfNegative val="0"/>
          <c:cat>
            <c:strRef>
              <c:f>Sheet1!$B$1:$F$1</c:f>
              <c:strCache>
                <c:ptCount val="5"/>
                <c:pt idx="0">
                  <c:v>Pre-rebuttal Merit</c:v>
                </c:pt>
                <c:pt idx="1">
                  <c:v>Post-rebuttal Merit</c:v>
                </c:pt>
                <c:pt idx="2">
                  <c:v>Reviewer Expertise</c:v>
                </c:pt>
                <c:pt idx="3">
                  <c:v>Novelty</c:v>
                </c:pt>
                <c:pt idx="4">
                  <c:v>Experimental Method</c:v>
                </c:pt>
              </c:strCache>
            </c:strRef>
          </c:cat>
          <c:val>
            <c:numRef>
              <c:f>Sheet1!$B$6:$F$6</c:f>
              <c:numCache>
                <c:formatCode>General</c:formatCode>
                <c:ptCount val="5"/>
                <c:pt idx="0">
                  <c:v>0.6</c:v>
                </c:pt>
                <c:pt idx="1">
                  <c:v>0.6</c:v>
                </c:pt>
                <c:pt idx="2">
                  <c:v>0.5</c:v>
                </c:pt>
                <c:pt idx="3">
                  <c:v>0.75</c:v>
                </c:pt>
                <c:pt idx="4">
                  <c:v>0.6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F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95000"/>
                  </a:schemeClr>
                </a:gs>
                <a:gs pos="100000">
                  <a:schemeClr val="accent6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r"/>
            </a:scene3d>
            <a:sp3d prstMaterial="matte">
              <a:bevelT w="19050" h="38100"/>
            </a:sp3d>
          </c:spPr>
          <c:invertIfNegative val="0"/>
          <c:cat>
            <c:strRef>
              <c:f>Sheet1!$B$1:$F$1</c:f>
              <c:strCache>
                <c:ptCount val="5"/>
                <c:pt idx="0">
                  <c:v>Pre-rebuttal Merit</c:v>
                </c:pt>
                <c:pt idx="1">
                  <c:v>Post-rebuttal Merit</c:v>
                </c:pt>
                <c:pt idx="2">
                  <c:v>Reviewer Expertise</c:v>
                </c:pt>
                <c:pt idx="3">
                  <c:v>Novelty</c:v>
                </c:pt>
                <c:pt idx="4">
                  <c:v>Experimental Method</c:v>
                </c:pt>
              </c:strCache>
            </c:strRef>
          </c:cat>
          <c:val>
            <c:numRef>
              <c:f>Sheet1!$B$7:$F$7</c:f>
              <c:numCache>
                <c:formatCode>General</c:formatCode>
                <c:ptCount val="5"/>
                <c:pt idx="0">
                  <c:v>0.6</c:v>
                </c:pt>
                <c:pt idx="1">
                  <c:v>0.6</c:v>
                </c:pt>
                <c:pt idx="2">
                  <c:v>0.75</c:v>
                </c:pt>
                <c:pt idx="3">
                  <c:v>0.75</c:v>
                </c:pt>
                <c:pt idx="4">
                  <c:v>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6072504"/>
        <c:axId val="546072896"/>
      </c:barChart>
      <c:catAx>
        <c:axId val="5460725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46072896"/>
        <c:crosses val="autoZero"/>
        <c:auto val="1"/>
        <c:lblAlgn val="ctr"/>
        <c:lblOffset val="100"/>
        <c:noMultiLvlLbl val="0"/>
      </c:catAx>
      <c:valAx>
        <c:axId val="546072896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460725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6370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9300"/>
            <a:ext cx="4935538" cy="37020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705350"/>
            <a:ext cx="4962525" cy="445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68" tIns="44440" rIns="90468" bIns="444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7468244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1pPr>
    <a:lvl2pPr marL="45715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2pPr>
    <a:lvl3pPr marL="914305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3pPr>
    <a:lvl4pPr marL="1371458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4pPr>
    <a:lvl5pPr marL="182861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5pPr>
    <a:lvl6pPr marL="2285763" algn="l" defTabSz="91430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915" algn="l" defTabSz="91430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220" algn="l" defTabSz="91430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 bwMode="auto">
          <a:xfrm flipV="1">
            <a:off x="0" y="3429000"/>
            <a:ext cx="9144000" cy="3429000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100000">
                <a:srgbClr val="FFFFFF"/>
              </a:gs>
            </a:gsLst>
            <a:lin ang="5400000" scaled="1"/>
            <a:tileRect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30" tIns="45715" rIns="91430" bIns="4571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30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1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1520" y="1988840"/>
            <a:ext cx="8640000" cy="1440000"/>
          </a:xfrm>
        </p:spPr>
        <p:txBody>
          <a:bodyPr lIns="0" tIns="0" rIns="0" bIns="0"/>
          <a:lstStyle>
            <a:lvl1pPr>
              <a:defRPr sz="4000"/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51520" y="4149080"/>
            <a:ext cx="8640000" cy="1728000"/>
          </a:xfrm>
        </p:spPr>
        <p:txBody>
          <a:bodyPr wrap="none" lIns="0" tIns="0" rIns="0" bIns="0"/>
          <a:lstStyle>
            <a:lvl1pPr marL="0" indent="0" algn="ctr">
              <a:buNone/>
              <a:defRPr sz="2400"/>
            </a:lvl1pPr>
            <a:lvl2pPr marL="457153" indent="0" algn="ctr">
              <a:buNone/>
              <a:defRPr/>
            </a:lvl2pPr>
            <a:lvl3pPr marL="914305" indent="0" algn="ctr">
              <a:buNone/>
              <a:defRPr/>
            </a:lvl3pPr>
            <a:lvl4pPr marL="1371458" indent="0" algn="ctr">
              <a:buNone/>
              <a:defRPr/>
            </a:lvl4pPr>
            <a:lvl5pPr marL="1828610" indent="0" algn="ctr">
              <a:buNone/>
              <a:defRPr/>
            </a:lvl5pPr>
            <a:lvl6pPr marL="2285763" indent="0" algn="ctr">
              <a:buNone/>
              <a:defRPr/>
            </a:lvl6pPr>
            <a:lvl7pPr marL="2742915" indent="0" algn="ctr">
              <a:buNone/>
              <a:defRPr/>
            </a:lvl7pPr>
            <a:lvl8pPr marL="3200068" indent="0" algn="ctr">
              <a:buNone/>
              <a:defRPr/>
            </a:lvl8pPr>
            <a:lvl9pPr marL="3657220" indent="0" algn="ctr">
              <a:buNone/>
              <a:defRPr/>
            </a:lvl9pPr>
          </a:lstStyle>
          <a:p>
            <a:r>
              <a:rPr lang="ja-JP" altLang="en-US" dirty="0" smtClean="0"/>
              <a:t>マスタ サブタイトルの書式設定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12720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57150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kumimoji="0" lang="ja-JP" altLang="en-US" dirty="0" smtClean="0"/>
              <a:t>マスタ タイトルの書式設定</a:t>
            </a:r>
            <a:endParaRPr kumimoji="0" lang="en-US" dirty="0"/>
          </a:p>
        </p:txBody>
      </p:sp>
      <p:sp>
        <p:nvSpPr>
          <p:cNvPr id="18" name="日付プレースホルダ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B15D-1599-402E-BB9A-FEAA561987FA}" type="datetime1">
              <a:rPr kumimoji="1" lang="ja-JP" altLang="en-US" smtClean="0">
                <a:solidFill>
                  <a:srgbClr val="D4D4D6">
                    <a:shade val="50000"/>
                  </a:srgbClr>
                </a:solidFill>
              </a:rPr>
              <a:pPr/>
              <a:t>2015/8/17</a:t>
            </a:fld>
            <a:endParaRPr kumimoji="1" lang="ja-JP" altLang="en-US" dirty="0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19" name="スライド番号プレースホルダ 1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>
                <a:solidFill>
                  <a:srgbClr val="D4D4D6">
                    <a:shade val="50000"/>
                  </a:srgbClr>
                </a:solidFill>
              </a:rPr>
              <a:pPr/>
              <a:t>‹#›</a:t>
            </a:fld>
            <a:endParaRPr kumimoji="1" lang="ja-JP" altLang="en-US" dirty="0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20" name="フッター プレースホルダ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r"/>
            <a:r>
              <a:rPr kumimoji="1" lang="en-US" altLang="ja-JP" smtClean="0">
                <a:solidFill>
                  <a:srgbClr val="D4D4D6">
                    <a:shade val="50000"/>
                  </a:srgbClr>
                </a:solidFill>
              </a:rPr>
              <a:t>Koibuchi Lab @ National Institute of Informatics</a:t>
            </a:r>
            <a:endParaRPr kumimoji="1" lang="ja-JP" altLang="en-US" dirty="0">
              <a:solidFill>
                <a:srgbClr val="D4D4D6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437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白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日付プレースホルダ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8DC5-A2DD-4CB7-A967-15BF37220213}" type="datetime1">
              <a:rPr kumimoji="1" lang="ja-JP" altLang="en-US" smtClean="0">
                <a:solidFill>
                  <a:srgbClr val="D4D4D6">
                    <a:shade val="50000"/>
                  </a:srgbClr>
                </a:solidFill>
              </a:rPr>
              <a:pPr/>
              <a:t>2015/8/17</a:t>
            </a:fld>
            <a:endParaRPr kumimoji="1" lang="ja-JP" altLang="en-US" dirty="0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>
                <a:solidFill>
                  <a:srgbClr val="D4D4D6">
                    <a:shade val="50000"/>
                  </a:srgbClr>
                </a:solidFill>
              </a:rPr>
              <a:pPr/>
              <a:t>‹#›</a:t>
            </a:fld>
            <a:endParaRPr kumimoji="1" lang="ja-JP" altLang="en-US" dirty="0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r"/>
            <a:r>
              <a:rPr kumimoji="1" lang="en-US" altLang="ja-JP" smtClean="0">
                <a:solidFill>
                  <a:srgbClr val="D4D4D6">
                    <a:shade val="50000"/>
                  </a:srgbClr>
                </a:solidFill>
              </a:rPr>
              <a:t>Koibuchi Lab @ National Institute of Informatics</a:t>
            </a:r>
            <a:endParaRPr kumimoji="1" lang="ja-JP" altLang="en-US" dirty="0">
              <a:solidFill>
                <a:srgbClr val="D4D4D6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5766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17" tIns="45709" rIns="91417" bIns="45709" anchor="t" compatLnSpc="1"/>
          <a:lstStyle/>
          <a:p>
            <a:pPr defTabSz="91413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kumimoji="0" lang="en-US" sz="1800">
              <a:solidFill>
                <a:prstClr val="white"/>
              </a:solidFill>
              <a:latin typeface="Calibri"/>
              <a:ea typeface="Meiryo UI"/>
            </a:endParaRPr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6105526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17" tIns="45709" rIns="91417" bIns="45709" anchor="t" compatLnSpc="1"/>
          <a:lstStyle/>
          <a:p>
            <a:pPr defTabSz="91413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kumimoji="0" lang="en-US" sz="1800">
              <a:solidFill>
                <a:prstClr val="white"/>
              </a:solidFill>
              <a:latin typeface="Calibri"/>
              <a:ea typeface="Meiryo UI"/>
            </a:endParaRPr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142844" y="1214422"/>
            <a:ext cx="7286676" cy="2214578"/>
          </a:xfrm>
        </p:spPr>
        <p:txBody>
          <a:bodyPr tIns="0" rIns="0" bIns="0" anchor="b">
            <a:scene3d>
              <a:camera prst="orthographicFront"/>
              <a:lightRig rig="balanced" dir="t"/>
            </a:scene3d>
            <a:sp3d extrusionH="57150" prstMaterial="powder">
              <a:bevelT w="38100" h="38100"/>
              <a:contourClr>
                <a:schemeClr val="tx1"/>
              </a:contourClr>
            </a:sp3d>
          </a:bodyPr>
          <a:lstStyle>
            <a:lvl1pPr algn="r">
              <a:defRPr lang="en-US" sz="3600" b="0" cap="none" spc="0" baseline="0" dirty="0">
                <a:ln w="0" cmpd="sng">
                  <a:noFill/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/>
              </a:defRPr>
            </a:lvl1pPr>
          </a:lstStyle>
          <a:p>
            <a:r>
              <a:rPr kumimoji="0" lang="ja-JP" altLang="en-US" dirty="0" smtClean="0"/>
              <a:t>マスタ タイトルの書式設定</a:t>
            </a:r>
            <a:endParaRPr kumimoji="0" lang="en-US" dirty="0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142844" y="4143380"/>
            <a:ext cx="7286676" cy="2143140"/>
          </a:xfrm>
        </p:spPr>
        <p:txBody>
          <a:bodyPr lIns="0" tIns="0" rIns="0" bIns="0" anchor="t">
            <a:normAutofit/>
            <a:scene3d>
              <a:camera prst="orthographicFront"/>
              <a:lightRig rig="balanced" dir="t"/>
            </a:scene3d>
            <a:sp3d prstMaterial="powder"/>
          </a:bodyPr>
          <a:lstStyle>
            <a:lvl1pPr marL="0" indent="0" algn="r">
              <a:buNone/>
              <a:defRPr sz="2000" b="0">
                <a:solidFill>
                  <a:schemeClr val="tx2"/>
                </a:solidFill>
                <a:effectLst/>
              </a:defRPr>
            </a:lvl1pPr>
            <a:lvl2pPr marL="457087" indent="0" algn="ctr">
              <a:buNone/>
            </a:lvl2pPr>
            <a:lvl3pPr marL="914175" indent="0" algn="ctr">
              <a:buNone/>
            </a:lvl3pPr>
            <a:lvl4pPr marL="1371261" indent="0" algn="ctr">
              <a:buNone/>
            </a:lvl4pPr>
            <a:lvl5pPr marL="1828349" indent="0" algn="ctr">
              <a:buNone/>
            </a:lvl5pPr>
            <a:lvl6pPr marL="2285436" indent="0" algn="ctr">
              <a:buNone/>
            </a:lvl6pPr>
            <a:lvl7pPr marL="2742523" indent="0" algn="ctr">
              <a:buNone/>
            </a:lvl7pPr>
            <a:lvl8pPr marL="3199611" indent="0" algn="ctr">
              <a:buNone/>
            </a:lvl8pPr>
            <a:lvl9pPr marL="3656697" indent="0" algn="ctr">
              <a:buNone/>
            </a:lvl9pPr>
          </a:lstStyle>
          <a:p>
            <a:r>
              <a:rPr kumimoji="0" lang="ja-JP" altLang="en-US" dirty="0" smtClean="0"/>
              <a:t>マスタ サブタイトルの書式設定</a:t>
            </a:r>
            <a:endParaRPr kumimoji="0" lang="en-US" dirty="0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7CE8B-CD4B-4C24-B891-37E70B255F03}" type="datetime1">
              <a:rPr kumimoji="1" lang="ja-JP" altLang="en-US" smtClean="0">
                <a:solidFill>
                  <a:srgbClr val="D4D4D6">
                    <a:shade val="50000"/>
                  </a:srgbClr>
                </a:solidFill>
              </a:rPr>
              <a:pPr/>
              <a:t>2015/8/17</a:t>
            </a:fld>
            <a:endParaRPr kumimoji="1" lang="ja-JP" altLang="en-US" dirty="0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22" name="スライド番号プレースホルダ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>
                <a:solidFill>
                  <a:srgbClr val="D4D4D6">
                    <a:shade val="50000"/>
                  </a:srgbClr>
                </a:solidFill>
              </a:rPr>
              <a:pPr/>
              <a:t>‹#›</a:t>
            </a:fld>
            <a:endParaRPr kumimoji="1" lang="ja-JP" altLang="en-US" dirty="0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23" name="フッター プレースホルダ 2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r"/>
            <a:r>
              <a:rPr kumimoji="1" lang="en-US" altLang="ja-JP" dirty="0" smtClean="0">
                <a:solidFill>
                  <a:srgbClr val="D4D4D6">
                    <a:shade val="50000"/>
                  </a:srgbClr>
                </a:solidFill>
              </a:rPr>
              <a:t>Koibuchi Lab @ National Institute of Informatics</a:t>
            </a:r>
            <a:endParaRPr kumimoji="1" lang="ja-JP" altLang="en-US" dirty="0">
              <a:solidFill>
                <a:srgbClr val="D4D4D6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5201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6" name="日付プレースホル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166A-924D-49E2-AB49-ACF8008FFB8F}" type="datetime1">
              <a:rPr kumimoji="1" lang="ja-JP" altLang="en-US" smtClean="0">
                <a:solidFill>
                  <a:srgbClr val="D4D4D6">
                    <a:shade val="50000"/>
                  </a:srgbClr>
                </a:solidFill>
              </a:rPr>
              <a:pPr/>
              <a:t>2015/8/17</a:t>
            </a:fld>
            <a:endParaRPr kumimoji="1" lang="ja-JP" altLang="en-US" dirty="0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17" name="スライド番号プレースホルダ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>
                <a:solidFill>
                  <a:srgbClr val="D4D4D6">
                    <a:shade val="50000"/>
                  </a:srgbClr>
                </a:solidFill>
              </a:rPr>
              <a:pPr/>
              <a:t>‹#›</a:t>
            </a:fld>
            <a:endParaRPr kumimoji="1" lang="ja-JP" altLang="en-US" dirty="0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18" name="フッター プレースホルダ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r"/>
            <a:r>
              <a:rPr kumimoji="1" lang="en-US" altLang="ja-JP" smtClean="0">
                <a:solidFill>
                  <a:srgbClr val="D4D4D6">
                    <a:shade val="50000"/>
                  </a:srgbClr>
                </a:solidFill>
              </a:rPr>
              <a:t>Koibuchi Lab @ National Institute of Informatics</a:t>
            </a:r>
            <a:endParaRPr kumimoji="1" lang="ja-JP" altLang="en-US" dirty="0">
              <a:solidFill>
                <a:srgbClr val="D4D4D6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3200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コンテンツ プレースホルダ 10"/>
          <p:cNvSpPr>
            <a:spLocks noGrp="1"/>
          </p:cNvSpPr>
          <p:nvPr>
            <p:ph sz="quarter" idx="17"/>
          </p:nvPr>
        </p:nvSpPr>
        <p:spPr>
          <a:xfrm>
            <a:off x="142844" y="928688"/>
            <a:ext cx="8858281" cy="564358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フリーフォーム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17" tIns="45709" rIns="91417" bIns="45709" anchor="t" compatLnSpc="1"/>
          <a:lstStyle/>
          <a:p>
            <a:pPr defTabSz="91413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kumimoji="0" lang="en-US" sz="1800">
              <a:solidFill>
                <a:prstClr val="white"/>
              </a:solidFill>
              <a:latin typeface="Calibri"/>
              <a:ea typeface="Meiryo UI"/>
            </a:endParaRPr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6105526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17" tIns="45709" rIns="91417" bIns="45709" anchor="t" compatLnSpc="1"/>
          <a:lstStyle/>
          <a:p>
            <a:pPr defTabSz="91413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kumimoji="0" lang="en-US" sz="1800">
              <a:solidFill>
                <a:prstClr val="white"/>
              </a:solidFill>
              <a:latin typeface="Calibri"/>
              <a:ea typeface="Meiryo UI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15436" cy="571503"/>
          </a:xfrm>
        </p:spPr>
        <p:txBody>
          <a:bodyPr lIns="36000" tIns="0" bIns="0" anchor="ctr">
            <a:scene3d>
              <a:camera prst="orthographicFront"/>
              <a:lightRig rig="balanced" dir="t"/>
            </a:scene3d>
            <a:sp3d prstMaterial="powder"/>
          </a:bodyPr>
          <a:lstStyle>
            <a:lvl1pPr algn="l">
              <a:buNone/>
              <a:defRPr sz="3200" b="0" cap="none" spc="0" baseline="0">
                <a:ln w="900" cmpd="sng">
                  <a:noFill/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/>
              </a:defRPr>
            </a:lvl1pPr>
          </a:lstStyle>
          <a:p>
            <a:r>
              <a:rPr kumimoji="0" lang="ja-JP" altLang="en-US" dirty="0" smtClean="0"/>
              <a:t>マスタ タイトルの書式設定</a:t>
            </a:r>
            <a:endParaRPr kumimoji="0" lang="en-US" dirty="0"/>
          </a:p>
        </p:txBody>
      </p:sp>
      <p:sp>
        <p:nvSpPr>
          <p:cNvPr id="20" name="日付プレースホルダ 1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247AE6-054F-4A24-864B-3E8968F0CE7D}" type="datetime1">
              <a:rPr kumimoji="1" lang="ja-JP" altLang="en-US" smtClean="0">
                <a:solidFill>
                  <a:srgbClr val="D4D4D6">
                    <a:shade val="50000"/>
                  </a:srgbClr>
                </a:solidFill>
              </a:rPr>
              <a:pPr/>
              <a:t>2015/8/17</a:t>
            </a:fld>
            <a:endParaRPr kumimoji="1" lang="ja-JP" altLang="en-US" dirty="0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21" name="スライド番号プレースホルダ 2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>
                <a:solidFill>
                  <a:srgbClr val="D4D4D6">
                    <a:shade val="50000"/>
                  </a:srgbClr>
                </a:solidFill>
              </a:rPr>
              <a:pPr/>
              <a:t>‹#›</a:t>
            </a:fld>
            <a:endParaRPr kumimoji="1" lang="ja-JP" altLang="en-US" dirty="0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r"/>
            <a:r>
              <a:rPr kumimoji="1" lang="en-US" altLang="ja-JP" smtClean="0">
                <a:solidFill>
                  <a:srgbClr val="D4D4D6">
                    <a:shade val="50000"/>
                  </a:srgbClr>
                </a:solidFill>
              </a:rPr>
              <a:t>Koibuchi Lab @ National Institute of Informatics</a:t>
            </a:r>
            <a:endParaRPr kumimoji="1" lang="ja-JP" altLang="en-US" dirty="0">
              <a:solidFill>
                <a:srgbClr val="D4D4D6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2326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14282" y="928670"/>
            <a:ext cx="4286280" cy="5643602"/>
          </a:xfrm>
        </p:spPr>
        <p:txBody>
          <a:bodyPr/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2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 eaLnBrk="1" latinLnBrk="0" hangingPunct="1"/>
            <a:r>
              <a:rPr lang="ja-JP" altLang="en-US" dirty="0" smtClean="0"/>
              <a:t>マスタ テキストの書式設定</a:t>
            </a:r>
          </a:p>
          <a:p>
            <a:pPr lvl="1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kumimoji="0" 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3438" y="928670"/>
            <a:ext cx="4286280" cy="5643602"/>
          </a:xfrm>
        </p:spPr>
        <p:txBody>
          <a:bodyPr/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2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8" name="日付プレースホルダ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C8EE6-9DDC-401E-9049-0645C7C05C32}" type="datetime1">
              <a:rPr kumimoji="1" lang="ja-JP" altLang="en-US" smtClean="0">
                <a:solidFill>
                  <a:srgbClr val="D4D4D6">
                    <a:shade val="50000"/>
                  </a:srgbClr>
                </a:solidFill>
              </a:rPr>
              <a:pPr/>
              <a:t>2015/8/17</a:t>
            </a:fld>
            <a:endParaRPr kumimoji="1" lang="ja-JP" altLang="en-US" dirty="0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19" name="スライド番号プレースホルダ 1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>
                <a:solidFill>
                  <a:srgbClr val="D4D4D6">
                    <a:shade val="50000"/>
                  </a:srgbClr>
                </a:solidFill>
              </a:rPr>
              <a:pPr/>
              <a:t>‹#›</a:t>
            </a:fld>
            <a:endParaRPr kumimoji="1" lang="ja-JP" altLang="en-US" dirty="0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20" name="フッター プレースホルダ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r"/>
            <a:r>
              <a:rPr kumimoji="1" lang="en-US" altLang="ja-JP" smtClean="0">
                <a:solidFill>
                  <a:srgbClr val="D4D4D6">
                    <a:shade val="50000"/>
                  </a:srgbClr>
                </a:solidFill>
              </a:rPr>
              <a:t>Koibuchi Lab @ National Institute of Informatics</a:t>
            </a:r>
            <a:endParaRPr kumimoji="1" lang="ja-JP" altLang="en-US" dirty="0">
              <a:solidFill>
                <a:srgbClr val="D4D4D6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763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>
          <a:xfrm>
            <a:off x="142844" y="1214422"/>
            <a:ext cx="4357718" cy="5429288"/>
          </a:xfrm>
          <a:prstGeom prst="rect">
            <a:avLst/>
          </a:prstGeom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13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ja-JP" altLang="en-US" sz="1800">
              <a:solidFill>
                <a:prstClr val="black"/>
              </a:solidFill>
            </a:endParaRPr>
          </a:p>
        </p:txBody>
      </p:sp>
      <p:sp>
        <p:nvSpPr>
          <p:cNvPr id="11" name="正方形/長方形 10"/>
          <p:cNvSpPr/>
          <p:nvPr userDrawn="1"/>
        </p:nvSpPr>
        <p:spPr>
          <a:xfrm>
            <a:off x="4643438" y="1214422"/>
            <a:ext cx="4357718" cy="5429288"/>
          </a:xfrm>
          <a:prstGeom prst="rect">
            <a:avLst/>
          </a:prstGeom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13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ja-JP" altLang="en-US" sz="1800">
              <a:solidFill>
                <a:prstClr val="black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571504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dirty="0" smtClean="0"/>
              <a:t>マスタ タイトルの書式設定</a:t>
            </a:r>
            <a:endParaRPr kumimoji="0" 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42844" y="785794"/>
            <a:ext cx="4357718" cy="428628"/>
          </a:xfrm>
        </p:spPr>
        <p:txBody>
          <a:bodyPr lIns="0" rIns="0" anchor="t">
            <a:scene3d>
              <a:camera prst="orthographicFront"/>
              <a:lightRig rig="threePt" dir="t"/>
            </a:scene3d>
            <a:sp3d prstMaterial="powder"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dirty="0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3438" y="785794"/>
            <a:ext cx="4357718" cy="428628"/>
          </a:xfrm>
        </p:spPr>
        <p:txBody>
          <a:bodyPr lIns="0" rIns="0"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dirty="0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214282" y="1285860"/>
            <a:ext cx="4216404" cy="5286412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 eaLnBrk="1" latinLnBrk="0" hangingPunct="1"/>
            <a:r>
              <a:rPr lang="ja-JP" altLang="en-US" dirty="0" smtClean="0"/>
              <a:t>マスタ テキストの書式設定</a:t>
            </a:r>
          </a:p>
          <a:p>
            <a:pPr lvl="1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kumimoji="0" 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714876" y="1285860"/>
            <a:ext cx="4214842" cy="5286412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 eaLnBrk="1" latinLnBrk="0" hangingPunct="1"/>
            <a:r>
              <a:rPr lang="ja-JP" altLang="en-US" dirty="0" smtClean="0"/>
              <a:t>マスタ テキストの書式設定</a:t>
            </a:r>
          </a:p>
          <a:p>
            <a:pPr lvl="1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kumimoji="0" lang="en-US" dirty="0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1F138-A644-4BFC-8DE6-E0C1B82BBE7B}" type="datetime1">
              <a:rPr kumimoji="1" lang="ja-JP" altLang="en-US" smtClean="0">
                <a:solidFill>
                  <a:srgbClr val="D4D4D6">
                    <a:shade val="50000"/>
                  </a:srgbClr>
                </a:solidFill>
              </a:rPr>
              <a:pPr/>
              <a:t>2015/8/17</a:t>
            </a:fld>
            <a:endParaRPr kumimoji="1" lang="ja-JP" altLang="en-US" dirty="0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22" name="スライド番号プレースホルダ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>
                <a:solidFill>
                  <a:srgbClr val="D4D4D6">
                    <a:shade val="50000"/>
                  </a:srgbClr>
                </a:solidFill>
              </a:rPr>
              <a:pPr/>
              <a:t>‹#›</a:t>
            </a:fld>
            <a:endParaRPr kumimoji="1" lang="ja-JP" altLang="en-US" dirty="0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23" name="フッター プレースホルダ 2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r"/>
            <a:r>
              <a:rPr kumimoji="1" lang="en-US" altLang="ja-JP" smtClean="0">
                <a:solidFill>
                  <a:srgbClr val="D4D4D6">
                    <a:shade val="50000"/>
                  </a:srgbClr>
                </a:solidFill>
              </a:rPr>
              <a:t>Koibuchi Lab @ National Institute of Informatics</a:t>
            </a:r>
            <a:endParaRPr kumimoji="1" lang="ja-JP" altLang="en-US" dirty="0">
              <a:solidFill>
                <a:srgbClr val="D4D4D6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4890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57150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kumimoji="0" lang="ja-JP" altLang="en-US" dirty="0" smtClean="0"/>
              <a:t>マスタ タイトルの書式設定</a:t>
            </a:r>
            <a:endParaRPr kumimoji="0" lang="en-US" dirty="0"/>
          </a:p>
        </p:txBody>
      </p:sp>
      <p:sp>
        <p:nvSpPr>
          <p:cNvPr id="18" name="日付プレースホルダ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B15D-1599-402E-BB9A-FEAA561987FA}" type="datetime1">
              <a:rPr kumimoji="1" lang="ja-JP" altLang="en-US" smtClean="0">
                <a:solidFill>
                  <a:srgbClr val="D4D4D6">
                    <a:shade val="50000"/>
                  </a:srgbClr>
                </a:solidFill>
              </a:rPr>
              <a:pPr/>
              <a:t>2015/8/17</a:t>
            </a:fld>
            <a:endParaRPr kumimoji="1" lang="ja-JP" altLang="en-US" dirty="0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19" name="スライド番号プレースホルダ 1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>
                <a:solidFill>
                  <a:srgbClr val="D4D4D6">
                    <a:shade val="50000"/>
                  </a:srgbClr>
                </a:solidFill>
              </a:rPr>
              <a:pPr/>
              <a:t>‹#›</a:t>
            </a:fld>
            <a:endParaRPr kumimoji="1" lang="ja-JP" altLang="en-US" dirty="0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20" name="フッター プレースホルダ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r"/>
            <a:r>
              <a:rPr kumimoji="1" lang="en-US" altLang="ja-JP" smtClean="0">
                <a:solidFill>
                  <a:srgbClr val="D4D4D6">
                    <a:shade val="50000"/>
                  </a:srgbClr>
                </a:solidFill>
              </a:rPr>
              <a:t>Koibuchi Lab @ National Institute of Informatics</a:t>
            </a:r>
            <a:endParaRPr kumimoji="1" lang="ja-JP" altLang="en-US" dirty="0">
              <a:solidFill>
                <a:srgbClr val="D4D4D6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5025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白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日付プレースホルダ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F8DC5-A2DD-4CB7-A967-15BF37220213}" type="datetime1">
              <a:rPr kumimoji="1" lang="ja-JP" altLang="en-US" smtClean="0">
                <a:solidFill>
                  <a:srgbClr val="D4D4D6">
                    <a:shade val="50000"/>
                  </a:srgbClr>
                </a:solidFill>
              </a:rPr>
              <a:pPr/>
              <a:t>2015/8/17</a:t>
            </a:fld>
            <a:endParaRPr kumimoji="1" lang="ja-JP" altLang="en-US" dirty="0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>
                <a:solidFill>
                  <a:srgbClr val="D4D4D6">
                    <a:shade val="50000"/>
                  </a:srgbClr>
                </a:solidFill>
              </a:rPr>
              <a:pPr/>
              <a:t>‹#›</a:t>
            </a:fld>
            <a:endParaRPr kumimoji="1" lang="ja-JP" altLang="en-US" dirty="0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r"/>
            <a:r>
              <a:rPr kumimoji="1" lang="en-US" altLang="ja-JP" smtClean="0">
                <a:solidFill>
                  <a:srgbClr val="D4D4D6">
                    <a:shade val="50000"/>
                  </a:srgbClr>
                </a:solidFill>
              </a:rPr>
              <a:t>Koibuchi Lab @ National Institute of Informatics</a:t>
            </a:r>
            <a:endParaRPr kumimoji="1" lang="ja-JP" altLang="en-US" dirty="0">
              <a:solidFill>
                <a:srgbClr val="D4D4D6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2255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インデック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 userDrawn="1"/>
        </p:nvSpPr>
        <p:spPr bwMode="auto">
          <a:xfrm flipV="1">
            <a:off x="0" y="0"/>
            <a:ext cx="4572000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100000">
                <a:srgbClr val="FFFFFF"/>
              </a:gs>
            </a:gsLst>
            <a:lin ang="0" scaled="0"/>
            <a:tileRect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30" tIns="45715" rIns="91430" bIns="4571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30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1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50" charset="-128"/>
            </a:endParaRPr>
          </a:p>
        </p:txBody>
      </p:sp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>
          <a:xfrm>
            <a:off x="1691680" y="908720"/>
            <a:ext cx="7200801" cy="5832648"/>
          </a:xfrm>
        </p:spPr>
        <p:txBody>
          <a:bodyPr lIns="0" tIns="0" rIns="0" bIns="0" anchor="ctr"/>
          <a:lstStyle>
            <a:lvl1pPr marL="263525" indent="-263525">
              <a:defRPr sz="2800"/>
            </a:lvl1pPr>
            <a:lvl2pPr marL="630238" indent="-274638">
              <a:defRPr sz="2400"/>
            </a:lvl2pPr>
            <a:lvl3pPr marL="893763" indent="-263525">
              <a:defRPr sz="2000"/>
            </a:lvl3pPr>
            <a:lvl4pPr marL="1168400" indent="-274638">
              <a:defRPr sz="1800"/>
            </a:lvl4pPr>
            <a:lvl5pPr marL="1431925" indent="-263525">
              <a:defRPr sz="1800"/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648072"/>
          </a:xfrm>
        </p:spPr>
        <p:txBody>
          <a:bodyPr/>
          <a:lstStyle/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95497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 userDrawn="1"/>
        </p:nvSpPr>
        <p:spPr bwMode="auto">
          <a:xfrm>
            <a:off x="0" y="0"/>
            <a:ext cx="9144000" cy="83671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100000">
                <a:srgbClr val="FFFFFF"/>
              </a:gs>
            </a:gsLst>
            <a:lin ang="5400000" scaled="1"/>
            <a:tileRect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30" tIns="45715" rIns="91430" bIns="4571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30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1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210A81-96CE-481E-A97A-C298E74AE39D}" type="slidenum">
              <a:rPr lang="ja-JP" altLang="en-US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55866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 bwMode="auto">
          <a:xfrm>
            <a:off x="0" y="0"/>
            <a:ext cx="9144000" cy="83671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100000">
                <a:srgbClr val="FFFFFF"/>
              </a:gs>
            </a:gsLst>
            <a:lin ang="5400000" scaled="1"/>
            <a:tileRect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30" tIns="45715" rIns="91430" bIns="4571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30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1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1" cy="5832648"/>
          </a:xfrm>
        </p:spPr>
        <p:txBody>
          <a:bodyPr lIns="0" tIns="0" rIns="0" bIns="0"/>
          <a:lstStyle>
            <a:lvl1pPr marL="263525" indent="-263525">
              <a:defRPr sz="2800"/>
            </a:lvl1pPr>
            <a:lvl2pPr marL="630238" indent="-274638">
              <a:defRPr sz="2400"/>
            </a:lvl2pPr>
            <a:lvl3pPr marL="893763" indent="-263525">
              <a:defRPr sz="2000"/>
            </a:lvl3pPr>
            <a:lvl4pPr marL="1168400" indent="-274638">
              <a:defRPr sz="1800"/>
            </a:lvl4pPr>
            <a:lvl5pPr marL="1431925" indent="-263525">
              <a:defRPr sz="1800"/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 lIns="0" rIns="0" bIns="0"/>
          <a:lstStyle>
            <a:lvl1pPr>
              <a:defRPr/>
            </a:lvl1pPr>
          </a:lstStyle>
          <a:p>
            <a:fld id="{76FD3F57-AEE9-4A8D-A3EC-9A437C07C247}" type="slidenum">
              <a:rPr lang="ja-JP" altLang="en-US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55110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17" tIns="45709" rIns="91417" bIns="45709" anchor="t" compatLnSpc="1"/>
          <a:lstStyle/>
          <a:p>
            <a:pPr defTabSz="91413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kumimoji="0" lang="en-US" sz="1800">
              <a:solidFill>
                <a:prstClr val="white"/>
              </a:solidFill>
              <a:latin typeface="Calibri"/>
              <a:ea typeface="Meiryo UI"/>
            </a:endParaRPr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6105526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17" tIns="45709" rIns="91417" bIns="45709" anchor="t" compatLnSpc="1"/>
          <a:lstStyle/>
          <a:p>
            <a:pPr defTabSz="91413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kumimoji="0" lang="en-US" sz="1800">
              <a:solidFill>
                <a:prstClr val="white"/>
              </a:solidFill>
              <a:latin typeface="Calibri"/>
              <a:ea typeface="Meiryo UI"/>
            </a:endParaRPr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142844" y="1214422"/>
            <a:ext cx="7286676" cy="2214578"/>
          </a:xfrm>
        </p:spPr>
        <p:txBody>
          <a:bodyPr tIns="0" rIns="0" bIns="0" anchor="b">
            <a:scene3d>
              <a:camera prst="orthographicFront"/>
              <a:lightRig rig="balanced" dir="t"/>
            </a:scene3d>
            <a:sp3d extrusionH="57150" prstMaterial="powder">
              <a:bevelT w="38100" h="38100"/>
              <a:contourClr>
                <a:schemeClr val="tx1"/>
              </a:contourClr>
            </a:sp3d>
          </a:bodyPr>
          <a:lstStyle>
            <a:lvl1pPr algn="r">
              <a:defRPr lang="en-US" sz="3600" b="0" cap="none" spc="0" baseline="0" dirty="0">
                <a:ln w="0" cmpd="sng">
                  <a:noFill/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/>
              </a:defRPr>
            </a:lvl1pPr>
          </a:lstStyle>
          <a:p>
            <a:r>
              <a:rPr kumimoji="0" lang="ja-JP" altLang="en-US" dirty="0" smtClean="0"/>
              <a:t>マスタ タイトルの書式設定</a:t>
            </a:r>
            <a:endParaRPr kumimoji="0" lang="en-US" dirty="0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142844" y="4143380"/>
            <a:ext cx="7286676" cy="2143140"/>
          </a:xfrm>
        </p:spPr>
        <p:txBody>
          <a:bodyPr lIns="0" tIns="0" rIns="0" bIns="0" anchor="t">
            <a:normAutofit/>
            <a:scene3d>
              <a:camera prst="orthographicFront"/>
              <a:lightRig rig="balanced" dir="t"/>
            </a:scene3d>
            <a:sp3d prstMaterial="powder"/>
          </a:bodyPr>
          <a:lstStyle>
            <a:lvl1pPr marL="0" indent="0" algn="r">
              <a:buNone/>
              <a:defRPr sz="2000" b="0">
                <a:solidFill>
                  <a:schemeClr val="tx2"/>
                </a:solidFill>
                <a:effectLst/>
              </a:defRPr>
            </a:lvl1pPr>
            <a:lvl2pPr marL="457087" indent="0" algn="ctr">
              <a:buNone/>
            </a:lvl2pPr>
            <a:lvl3pPr marL="914175" indent="0" algn="ctr">
              <a:buNone/>
            </a:lvl3pPr>
            <a:lvl4pPr marL="1371261" indent="0" algn="ctr">
              <a:buNone/>
            </a:lvl4pPr>
            <a:lvl5pPr marL="1828349" indent="0" algn="ctr">
              <a:buNone/>
            </a:lvl5pPr>
            <a:lvl6pPr marL="2285436" indent="0" algn="ctr">
              <a:buNone/>
            </a:lvl6pPr>
            <a:lvl7pPr marL="2742523" indent="0" algn="ctr">
              <a:buNone/>
            </a:lvl7pPr>
            <a:lvl8pPr marL="3199611" indent="0" algn="ctr">
              <a:buNone/>
            </a:lvl8pPr>
            <a:lvl9pPr marL="3656697" indent="0" algn="ctr">
              <a:buNone/>
            </a:lvl9pPr>
          </a:lstStyle>
          <a:p>
            <a:r>
              <a:rPr kumimoji="0" lang="ja-JP" altLang="en-US" dirty="0" smtClean="0"/>
              <a:t>マスタ サブタイトルの書式設定</a:t>
            </a:r>
            <a:endParaRPr kumimoji="0" lang="en-US" dirty="0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7CE8B-CD4B-4C24-B891-37E70B255F03}" type="datetime1">
              <a:rPr kumimoji="1" lang="ja-JP" altLang="en-US" smtClean="0">
                <a:solidFill>
                  <a:srgbClr val="D4D4D6">
                    <a:shade val="50000"/>
                  </a:srgbClr>
                </a:solidFill>
              </a:rPr>
              <a:pPr/>
              <a:t>2015/8/17</a:t>
            </a:fld>
            <a:endParaRPr kumimoji="1" lang="ja-JP" altLang="en-US" dirty="0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22" name="スライド番号プレースホルダ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>
                <a:solidFill>
                  <a:srgbClr val="D4D4D6">
                    <a:shade val="50000"/>
                  </a:srgbClr>
                </a:solidFill>
              </a:rPr>
              <a:pPr/>
              <a:t>‹#›</a:t>
            </a:fld>
            <a:endParaRPr kumimoji="1" lang="ja-JP" altLang="en-US" dirty="0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23" name="フッター プレースホルダ 2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r"/>
            <a:r>
              <a:rPr kumimoji="1" lang="en-US" altLang="ja-JP" dirty="0" smtClean="0">
                <a:solidFill>
                  <a:srgbClr val="D4D4D6">
                    <a:shade val="50000"/>
                  </a:srgbClr>
                </a:solidFill>
              </a:rPr>
              <a:t>Koibuchi Lab @ National Institute of Informatics</a:t>
            </a:r>
            <a:endParaRPr kumimoji="1" lang="ja-JP" altLang="en-US" dirty="0">
              <a:solidFill>
                <a:srgbClr val="D4D4D6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0483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6" name="日付プレースホル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166A-924D-49E2-AB49-ACF8008FFB8F}" type="datetime1">
              <a:rPr kumimoji="1" lang="ja-JP" altLang="en-US" smtClean="0">
                <a:solidFill>
                  <a:srgbClr val="D4D4D6">
                    <a:shade val="50000"/>
                  </a:srgbClr>
                </a:solidFill>
              </a:rPr>
              <a:pPr/>
              <a:t>2015/8/17</a:t>
            </a:fld>
            <a:endParaRPr kumimoji="1" lang="ja-JP" altLang="en-US" dirty="0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17" name="スライド番号プレースホルダ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>
                <a:solidFill>
                  <a:srgbClr val="D4D4D6">
                    <a:shade val="50000"/>
                  </a:srgbClr>
                </a:solidFill>
              </a:rPr>
              <a:pPr/>
              <a:t>‹#›</a:t>
            </a:fld>
            <a:endParaRPr kumimoji="1" lang="ja-JP" altLang="en-US" dirty="0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18" name="フッター プレースホルダ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r"/>
            <a:r>
              <a:rPr kumimoji="1" lang="en-US" altLang="ja-JP" smtClean="0">
                <a:solidFill>
                  <a:srgbClr val="D4D4D6">
                    <a:shade val="50000"/>
                  </a:srgbClr>
                </a:solidFill>
              </a:rPr>
              <a:t>Koibuchi Lab @ National Institute of Informatics</a:t>
            </a:r>
            <a:endParaRPr kumimoji="1" lang="ja-JP" altLang="en-US" dirty="0">
              <a:solidFill>
                <a:srgbClr val="D4D4D6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571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コンテンツ プレースホルダ 10"/>
          <p:cNvSpPr>
            <a:spLocks noGrp="1"/>
          </p:cNvSpPr>
          <p:nvPr>
            <p:ph sz="quarter" idx="17"/>
          </p:nvPr>
        </p:nvSpPr>
        <p:spPr>
          <a:xfrm>
            <a:off x="142844" y="928688"/>
            <a:ext cx="8858281" cy="564358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フリーフォーム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17" tIns="45709" rIns="91417" bIns="45709" anchor="t" compatLnSpc="1"/>
          <a:lstStyle/>
          <a:p>
            <a:pPr defTabSz="91413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kumimoji="0" lang="en-US" sz="1800">
              <a:solidFill>
                <a:prstClr val="white"/>
              </a:solidFill>
              <a:latin typeface="Calibri"/>
              <a:ea typeface="Meiryo UI"/>
            </a:endParaRPr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6105526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17" tIns="45709" rIns="91417" bIns="45709" anchor="t" compatLnSpc="1"/>
          <a:lstStyle/>
          <a:p>
            <a:pPr defTabSz="91413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kumimoji="0" lang="en-US" sz="1800">
              <a:solidFill>
                <a:prstClr val="white"/>
              </a:solidFill>
              <a:latin typeface="Calibri"/>
              <a:ea typeface="Meiryo UI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15436" cy="571503"/>
          </a:xfrm>
        </p:spPr>
        <p:txBody>
          <a:bodyPr lIns="36000" tIns="0" bIns="0" anchor="ctr">
            <a:scene3d>
              <a:camera prst="orthographicFront"/>
              <a:lightRig rig="balanced" dir="t"/>
            </a:scene3d>
            <a:sp3d prstMaterial="powder"/>
          </a:bodyPr>
          <a:lstStyle>
            <a:lvl1pPr algn="l">
              <a:buNone/>
              <a:defRPr sz="3200" b="0" cap="none" spc="0" baseline="0">
                <a:ln w="900" cmpd="sng">
                  <a:noFill/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/>
              </a:defRPr>
            </a:lvl1pPr>
          </a:lstStyle>
          <a:p>
            <a:r>
              <a:rPr kumimoji="0" lang="ja-JP" altLang="en-US" dirty="0" smtClean="0"/>
              <a:t>マスタ タイトルの書式設定</a:t>
            </a:r>
            <a:endParaRPr kumimoji="0" lang="en-US" dirty="0"/>
          </a:p>
        </p:txBody>
      </p:sp>
      <p:sp>
        <p:nvSpPr>
          <p:cNvPr id="20" name="日付プレースホルダ 1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247AE6-054F-4A24-864B-3E8968F0CE7D}" type="datetime1">
              <a:rPr kumimoji="1" lang="ja-JP" altLang="en-US" smtClean="0">
                <a:solidFill>
                  <a:srgbClr val="D4D4D6">
                    <a:shade val="50000"/>
                  </a:srgbClr>
                </a:solidFill>
              </a:rPr>
              <a:pPr/>
              <a:t>2015/8/17</a:t>
            </a:fld>
            <a:endParaRPr kumimoji="1" lang="ja-JP" altLang="en-US" dirty="0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21" name="スライド番号プレースホルダ 2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>
                <a:solidFill>
                  <a:srgbClr val="D4D4D6">
                    <a:shade val="50000"/>
                  </a:srgbClr>
                </a:solidFill>
              </a:rPr>
              <a:pPr/>
              <a:t>‹#›</a:t>
            </a:fld>
            <a:endParaRPr kumimoji="1" lang="ja-JP" altLang="en-US" dirty="0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r"/>
            <a:r>
              <a:rPr kumimoji="1" lang="en-US" altLang="ja-JP" smtClean="0">
                <a:solidFill>
                  <a:srgbClr val="D4D4D6">
                    <a:shade val="50000"/>
                  </a:srgbClr>
                </a:solidFill>
              </a:rPr>
              <a:t>Koibuchi Lab @ National Institute of Informatics</a:t>
            </a:r>
            <a:endParaRPr kumimoji="1" lang="ja-JP" altLang="en-US" dirty="0">
              <a:solidFill>
                <a:srgbClr val="D4D4D6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977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14282" y="928670"/>
            <a:ext cx="4286280" cy="5643602"/>
          </a:xfrm>
        </p:spPr>
        <p:txBody>
          <a:bodyPr/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2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 eaLnBrk="1" latinLnBrk="0" hangingPunct="1"/>
            <a:r>
              <a:rPr lang="ja-JP" altLang="en-US" dirty="0" smtClean="0"/>
              <a:t>マスタ テキストの書式設定</a:t>
            </a:r>
          </a:p>
          <a:p>
            <a:pPr lvl="1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kumimoji="0" 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3438" y="928670"/>
            <a:ext cx="4286280" cy="5643602"/>
          </a:xfrm>
        </p:spPr>
        <p:txBody>
          <a:bodyPr/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2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8" name="日付プレースホルダ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C8EE6-9DDC-401E-9049-0645C7C05C32}" type="datetime1">
              <a:rPr kumimoji="1" lang="ja-JP" altLang="en-US" smtClean="0">
                <a:solidFill>
                  <a:srgbClr val="D4D4D6">
                    <a:shade val="50000"/>
                  </a:srgbClr>
                </a:solidFill>
              </a:rPr>
              <a:pPr/>
              <a:t>2015/8/17</a:t>
            </a:fld>
            <a:endParaRPr kumimoji="1" lang="ja-JP" altLang="en-US" dirty="0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19" name="スライド番号プレースホルダ 1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>
                <a:solidFill>
                  <a:srgbClr val="D4D4D6">
                    <a:shade val="50000"/>
                  </a:srgbClr>
                </a:solidFill>
              </a:rPr>
              <a:pPr/>
              <a:t>‹#›</a:t>
            </a:fld>
            <a:endParaRPr kumimoji="1" lang="ja-JP" altLang="en-US" dirty="0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20" name="フッター プレースホルダ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r"/>
            <a:r>
              <a:rPr kumimoji="1" lang="en-US" altLang="ja-JP" smtClean="0">
                <a:solidFill>
                  <a:srgbClr val="D4D4D6">
                    <a:shade val="50000"/>
                  </a:srgbClr>
                </a:solidFill>
              </a:rPr>
              <a:t>Koibuchi Lab @ National Institute of Informatics</a:t>
            </a:r>
            <a:endParaRPr kumimoji="1" lang="ja-JP" altLang="en-US" dirty="0">
              <a:solidFill>
                <a:srgbClr val="D4D4D6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021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>
          <a:xfrm>
            <a:off x="142844" y="1214422"/>
            <a:ext cx="4357718" cy="5429288"/>
          </a:xfrm>
          <a:prstGeom prst="rect">
            <a:avLst/>
          </a:prstGeom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13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ja-JP" altLang="en-US" sz="1800">
              <a:solidFill>
                <a:prstClr val="black"/>
              </a:solidFill>
            </a:endParaRPr>
          </a:p>
        </p:txBody>
      </p:sp>
      <p:sp>
        <p:nvSpPr>
          <p:cNvPr id="11" name="正方形/長方形 10"/>
          <p:cNvSpPr/>
          <p:nvPr userDrawn="1"/>
        </p:nvSpPr>
        <p:spPr>
          <a:xfrm>
            <a:off x="4643438" y="1214422"/>
            <a:ext cx="4357718" cy="5429288"/>
          </a:xfrm>
          <a:prstGeom prst="rect">
            <a:avLst/>
          </a:prstGeom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13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ja-JP" altLang="en-US" sz="1800">
              <a:solidFill>
                <a:prstClr val="black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571504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dirty="0" smtClean="0"/>
              <a:t>マスタ タイトルの書式設定</a:t>
            </a:r>
            <a:endParaRPr kumimoji="0" 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42844" y="785794"/>
            <a:ext cx="4357718" cy="428628"/>
          </a:xfrm>
        </p:spPr>
        <p:txBody>
          <a:bodyPr lIns="0" rIns="0" anchor="t">
            <a:scene3d>
              <a:camera prst="orthographicFront"/>
              <a:lightRig rig="threePt" dir="t"/>
            </a:scene3d>
            <a:sp3d prstMaterial="powder"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dirty="0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3438" y="785794"/>
            <a:ext cx="4357718" cy="428628"/>
          </a:xfrm>
        </p:spPr>
        <p:txBody>
          <a:bodyPr lIns="0" rIns="0"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dirty="0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214282" y="1285860"/>
            <a:ext cx="4216404" cy="5286412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 eaLnBrk="1" latinLnBrk="0" hangingPunct="1"/>
            <a:r>
              <a:rPr lang="ja-JP" altLang="en-US" dirty="0" smtClean="0"/>
              <a:t>マスタ テキストの書式設定</a:t>
            </a:r>
          </a:p>
          <a:p>
            <a:pPr lvl="1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kumimoji="0" 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714876" y="1285860"/>
            <a:ext cx="4214842" cy="5286412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 eaLnBrk="1" latinLnBrk="0" hangingPunct="1"/>
            <a:r>
              <a:rPr lang="ja-JP" altLang="en-US" dirty="0" smtClean="0"/>
              <a:t>マスタ テキストの書式設定</a:t>
            </a:r>
          </a:p>
          <a:p>
            <a:pPr lvl="1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kumimoji="0" lang="en-US" dirty="0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1F138-A644-4BFC-8DE6-E0C1B82BBE7B}" type="datetime1">
              <a:rPr kumimoji="1" lang="ja-JP" altLang="en-US" smtClean="0">
                <a:solidFill>
                  <a:srgbClr val="D4D4D6">
                    <a:shade val="50000"/>
                  </a:srgbClr>
                </a:solidFill>
              </a:rPr>
              <a:pPr/>
              <a:t>2015/8/17</a:t>
            </a:fld>
            <a:endParaRPr kumimoji="1" lang="ja-JP" altLang="en-US" dirty="0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22" name="スライド番号プレースホルダ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>
                <a:solidFill>
                  <a:srgbClr val="D4D4D6">
                    <a:shade val="50000"/>
                  </a:srgbClr>
                </a:solidFill>
              </a:rPr>
              <a:pPr/>
              <a:t>‹#›</a:t>
            </a:fld>
            <a:endParaRPr kumimoji="1" lang="ja-JP" altLang="en-US" dirty="0">
              <a:solidFill>
                <a:srgbClr val="D4D4D6">
                  <a:shade val="50000"/>
                </a:srgbClr>
              </a:solidFill>
            </a:endParaRPr>
          </a:p>
        </p:txBody>
      </p:sp>
      <p:sp>
        <p:nvSpPr>
          <p:cNvPr id="23" name="フッター プレースホルダ 2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r"/>
            <a:r>
              <a:rPr kumimoji="1" lang="en-US" altLang="ja-JP" smtClean="0">
                <a:solidFill>
                  <a:srgbClr val="D4D4D6">
                    <a:shade val="50000"/>
                  </a:srgbClr>
                </a:solidFill>
              </a:rPr>
              <a:t>Koibuchi Lab @ National Institute of Informatics</a:t>
            </a:r>
            <a:endParaRPr kumimoji="1" lang="ja-JP" altLang="en-US" dirty="0">
              <a:solidFill>
                <a:srgbClr val="D4D4D6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349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83671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100000">
                <a:srgbClr val="FFFFFF"/>
              </a:gs>
            </a:gsLst>
            <a:lin ang="5400000" scaled="1"/>
            <a:tileRect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1430" tIns="45715" rIns="91430" bIns="4571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305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1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50" charset="-128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116632"/>
            <a:ext cx="8640960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520" y="908720"/>
            <a:ext cx="8640961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79" tIns="44445" rIns="90479" bIns="4444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2440" y="116672"/>
            <a:ext cx="503977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buFont typeface="Wingdings" pitchFamily="2" charset="2"/>
              <a:buNone/>
              <a:defRPr sz="3200" i="1"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AEE5B626-8C00-4992-85EC-4032B55E30C2}" type="slidenum">
              <a:rPr lang="ja-JP" altLang="en-US" smtClean="0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5" r:id="rId3"/>
    <p:sldLayoutId id="2147483659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5pPr>
      <a:lvl6pPr marL="457153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6pPr>
      <a:lvl7pPr marL="914305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7pPr>
      <a:lvl8pPr marL="1371458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8pPr>
      <a:lvl9pPr marL="182861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9pPr>
    </p:titleStyle>
    <p:bodyStyle>
      <a:lvl1pPr marL="263525" indent="-263525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274638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803275" indent="-265113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076325" indent="-2730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1341438" indent="-265113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340" indent="-228577" algn="l" rtl="0" fontAlgn="base">
        <a:spcBef>
          <a:spcPct val="20000"/>
        </a:spcBef>
        <a:spcAft>
          <a:spcPct val="0"/>
        </a:spcAft>
        <a:buSzPct val="100000"/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492" indent="-228577" algn="l" rtl="0" fontAlgn="base">
        <a:spcBef>
          <a:spcPct val="20000"/>
        </a:spcBef>
        <a:spcAft>
          <a:spcPct val="0"/>
        </a:spcAft>
        <a:buSzPct val="100000"/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645" indent="-228577" algn="l" rtl="0" fontAlgn="base">
        <a:spcBef>
          <a:spcPct val="20000"/>
        </a:spcBef>
        <a:spcAft>
          <a:spcPct val="0"/>
        </a:spcAft>
        <a:buSzPct val="100000"/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5797" indent="-228577" algn="l" rtl="0" fontAlgn="base">
        <a:spcBef>
          <a:spcPct val="20000"/>
        </a:spcBef>
        <a:spcAft>
          <a:spcPct val="0"/>
        </a:spcAft>
        <a:buSzPct val="100000"/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30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defTabSz="91430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defTabSz="91430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defTabSz="91430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defTabSz="91430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defTabSz="91430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defTabSz="91430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defTabSz="91430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リーフォーム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17" tIns="45709" rIns="91417" bIns="45709" anchor="t" compatLnSpc="1"/>
          <a:lstStyle/>
          <a:p>
            <a:pPr defTabSz="91413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kumimoji="0" lang="en-US" sz="1800">
              <a:solidFill>
                <a:prstClr val="white"/>
              </a:solidFill>
              <a:latin typeface="Calibri"/>
              <a:ea typeface="Meiryo UI"/>
            </a:endParaRPr>
          </a:p>
        </p:txBody>
      </p:sp>
      <p:sp>
        <p:nvSpPr>
          <p:cNvPr id="16" name="フリーフォーム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17" tIns="45709" rIns="91417" bIns="45709" anchor="t" compatLnSpc="1"/>
          <a:lstStyle/>
          <a:p>
            <a:pPr defTabSz="91413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kumimoji="0" lang="en-US" sz="1800">
              <a:solidFill>
                <a:prstClr val="white"/>
              </a:solidFill>
              <a:latin typeface="Calibri"/>
              <a:ea typeface="Meiryo UI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42844" y="857232"/>
            <a:ext cx="8858312" cy="5786478"/>
          </a:xfrm>
          <a:prstGeom prst="rect">
            <a:avLst/>
          </a:prstGeom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13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ja-JP" altLang="en-US" sz="1800">
              <a:solidFill>
                <a:prstClr val="black"/>
              </a:solidFill>
            </a:endParaRPr>
          </a:p>
        </p:txBody>
      </p:sp>
      <p:sp>
        <p:nvSpPr>
          <p:cNvPr id="9" name="タイトル プレースホルダ 8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571504"/>
          </a:xfrm>
          <a:prstGeom prst="rect">
            <a:avLst/>
          </a:prstGeom>
        </p:spPr>
        <p:txBody>
          <a:bodyPr vert="horz" lIns="0" tIns="45709" rIns="0" bIns="45709" anchor="ctr">
            <a:noAutofit/>
            <a:scene3d>
              <a:camera prst="orthographicFront"/>
              <a:lightRig rig="balanced" dir="t"/>
            </a:scene3d>
            <a:sp3d prstMaterial="powder"/>
          </a:bodyPr>
          <a:lstStyle/>
          <a:p>
            <a:r>
              <a:rPr kumimoji="0" lang="ja-JP" altLang="en-US" dirty="0" smtClean="0"/>
              <a:t>マスタ タイトルの書式設定</a:t>
            </a:r>
            <a:endParaRPr kumimoji="0" lang="en-US" dirty="0"/>
          </a:p>
        </p:txBody>
      </p:sp>
      <p:sp>
        <p:nvSpPr>
          <p:cNvPr id="30" name="テキスト プレースホルダ 29"/>
          <p:cNvSpPr>
            <a:spLocks noGrp="1"/>
          </p:cNvSpPr>
          <p:nvPr>
            <p:ph type="body" idx="1"/>
          </p:nvPr>
        </p:nvSpPr>
        <p:spPr>
          <a:xfrm>
            <a:off x="214282" y="928671"/>
            <a:ext cx="8715436" cy="5643602"/>
          </a:xfrm>
          <a:prstGeom prst="rect">
            <a:avLst/>
          </a:prstGeom>
        </p:spPr>
        <p:txBody>
          <a:bodyPr vert="horz" lIns="91417" tIns="45709" rIns="91417" bIns="45709">
            <a:normAutofit/>
          </a:bodyPr>
          <a:lstStyle/>
          <a:p>
            <a:pPr lvl="0" eaLnBrk="1" latinLnBrk="0" hangingPunct="1"/>
            <a:r>
              <a:rPr kumimoji="0" lang="ja-JP" altLang="en-US" dirty="0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2 </a:t>
            </a:r>
            <a:r>
              <a:rPr kumimoji="0" lang="ja-JP" altLang="en-US" dirty="0" smtClean="0"/>
              <a:t>レベル</a:t>
            </a:r>
          </a:p>
          <a:p>
            <a:pPr lvl="2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3 </a:t>
            </a:r>
            <a:r>
              <a:rPr kumimoji="0" lang="ja-JP" altLang="en-US" dirty="0" smtClean="0"/>
              <a:t>レベル</a:t>
            </a:r>
          </a:p>
          <a:p>
            <a:pPr lvl="3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4 </a:t>
            </a:r>
            <a:r>
              <a:rPr kumimoji="0" lang="ja-JP" altLang="en-US" dirty="0" smtClean="0"/>
              <a:t>レベル</a:t>
            </a:r>
          </a:p>
          <a:p>
            <a:pPr lvl="4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5 </a:t>
            </a:r>
            <a:r>
              <a:rPr kumimoji="0" lang="ja-JP" altLang="en-US" dirty="0" smtClean="0"/>
              <a:t>レベル</a:t>
            </a:r>
            <a:endParaRPr kumimoji="0" lang="en-US" dirty="0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8072462" y="6643710"/>
            <a:ext cx="714380" cy="214290"/>
          </a:xfrm>
          <a:prstGeom prst="rect">
            <a:avLst/>
          </a:prstGeom>
        </p:spPr>
        <p:txBody>
          <a:bodyPr vert="horz" wrap="none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defTabSz="91413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4D16BFB3-7309-4474-81EC-EF8F43516E49}" type="datetime1">
              <a:rPr kumimoji="1" lang="ja-JP" altLang="en-US" smtClean="0">
                <a:solidFill>
                  <a:srgbClr val="D4D4D6">
                    <a:shade val="50000"/>
                  </a:srgbClr>
                </a:solidFill>
                <a:latin typeface="Calibri"/>
                <a:ea typeface="Meiryo UI"/>
              </a:rPr>
              <a:pPr defTabSz="914133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t>2015/8/17</a:t>
            </a:fld>
            <a:endParaRPr kumimoji="1" lang="ja-JP" altLang="en-US" dirty="0">
              <a:solidFill>
                <a:srgbClr val="D4D4D6">
                  <a:shade val="50000"/>
                </a:srgbClr>
              </a:solidFill>
              <a:latin typeface="Calibri"/>
              <a:ea typeface="Meiryo UI"/>
            </a:endParaRPr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142844" y="6643710"/>
            <a:ext cx="7929618" cy="214290"/>
          </a:xfrm>
          <a:prstGeom prst="rect">
            <a:avLst/>
          </a:prstGeom>
        </p:spPr>
        <p:txBody>
          <a:bodyPr vert="horz" wrap="none" lIns="0" tIns="0" rIns="0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r" defTabSz="91413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kumimoji="1" lang="en-US" altLang="ja-JP" dirty="0" smtClean="0">
                <a:solidFill>
                  <a:srgbClr val="D4D4D6">
                    <a:shade val="50000"/>
                  </a:srgbClr>
                </a:solidFill>
                <a:latin typeface="Calibri"/>
                <a:ea typeface="Meiryo UI"/>
              </a:rPr>
              <a:t>Koibuchi Lab @ National Institute of Informatics</a:t>
            </a:r>
            <a:endParaRPr kumimoji="1" lang="ja-JP" altLang="en-US" dirty="0">
              <a:solidFill>
                <a:srgbClr val="D4D4D6">
                  <a:shade val="50000"/>
                </a:srgbClr>
              </a:solidFill>
              <a:latin typeface="Calibri"/>
              <a:ea typeface="Meiryo UI"/>
            </a:endParaRPr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8786842" y="6643711"/>
            <a:ext cx="214314" cy="214289"/>
          </a:xfrm>
          <a:prstGeom prst="rect">
            <a:avLst/>
          </a:prstGeom>
        </p:spPr>
        <p:txBody>
          <a:bodyPr vert="horz" wrap="none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defTabSz="91413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D2D8002D-B5B0-4BAC-B1F6-782DDCCE6D9C}" type="slidenum">
              <a:rPr kumimoji="1" lang="ja-JP" altLang="en-US" smtClean="0">
                <a:solidFill>
                  <a:srgbClr val="D4D4D6">
                    <a:shade val="50000"/>
                  </a:srgbClr>
                </a:solidFill>
                <a:latin typeface="Calibri"/>
                <a:ea typeface="Meiryo UI"/>
              </a:rPr>
              <a:pPr defTabSz="914133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t>‹#›</a:t>
            </a:fld>
            <a:endParaRPr kumimoji="1" lang="ja-JP" altLang="en-US" dirty="0">
              <a:solidFill>
                <a:srgbClr val="D4D4D6">
                  <a:shade val="50000"/>
                </a:srgbClr>
              </a:solidFill>
              <a:latin typeface="Calibri"/>
              <a:ea typeface="Meiryo UI"/>
            </a:endParaRPr>
          </a:p>
        </p:txBody>
      </p:sp>
    </p:spTree>
    <p:extLst>
      <p:ext uri="{BB962C8B-B14F-4D97-AF65-F5344CB8AC3E}">
        <p14:creationId xmlns:p14="http://schemas.microsoft.com/office/powerpoint/2010/main" val="29479722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</p:sldLayoutIdLst>
  <p:hf hdr="0"/>
  <p:txStyles>
    <p:titleStyle>
      <a:lvl1pPr algn="l" rtl="0" eaLnBrk="1" latinLnBrk="0" hangingPunct="1">
        <a:spcBef>
          <a:spcPct val="0"/>
        </a:spcBef>
        <a:buNone/>
        <a:defRPr kumimoji="1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520" indent="-383953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1"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722198" indent="-274252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1"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005592" indent="-255969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1"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279844" indent="-237685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1"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490104" indent="-18283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1"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1700365" indent="-182835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1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19766" indent="-182835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168" indent="-182835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145" indent="-182835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087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175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261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349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5436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2523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199611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6697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リーフォーム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17" tIns="45709" rIns="91417" bIns="45709" anchor="t" compatLnSpc="1"/>
          <a:lstStyle/>
          <a:p>
            <a:pPr defTabSz="91413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kumimoji="0" lang="en-US" sz="1800">
              <a:solidFill>
                <a:prstClr val="white"/>
              </a:solidFill>
              <a:latin typeface="Calibri"/>
              <a:ea typeface="Meiryo UI"/>
            </a:endParaRPr>
          </a:p>
        </p:txBody>
      </p:sp>
      <p:sp>
        <p:nvSpPr>
          <p:cNvPr id="16" name="フリーフォーム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17" tIns="45709" rIns="91417" bIns="45709" anchor="t" compatLnSpc="1"/>
          <a:lstStyle/>
          <a:p>
            <a:pPr defTabSz="91413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kumimoji="0" lang="en-US" sz="1800">
              <a:solidFill>
                <a:prstClr val="white"/>
              </a:solidFill>
              <a:latin typeface="Calibri"/>
              <a:ea typeface="Meiryo UI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42844" y="857232"/>
            <a:ext cx="8858312" cy="5786478"/>
          </a:xfrm>
          <a:prstGeom prst="rect">
            <a:avLst/>
          </a:prstGeom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13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ja-JP" altLang="en-US" sz="1800">
              <a:solidFill>
                <a:prstClr val="black"/>
              </a:solidFill>
            </a:endParaRPr>
          </a:p>
        </p:txBody>
      </p:sp>
      <p:sp>
        <p:nvSpPr>
          <p:cNvPr id="9" name="タイトル プレースホルダ 8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571504"/>
          </a:xfrm>
          <a:prstGeom prst="rect">
            <a:avLst/>
          </a:prstGeom>
        </p:spPr>
        <p:txBody>
          <a:bodyPr vert="horz" lIns="0" tIns="45709" rIns="0" bIns="45709" anchor="ctr">
            <a:noAutofit/>
            <a:scene3d>
              <a:camera prst="orthographicFront"/>
              <a:lightRig rig="balanced" dir="t"/>
            </a:scene3d>
            <a:sp3d prstMaterial="powder"/>
          </a:bodyPr>
          <a:lstStyle/>
          <a:p>
            <a:r>
              <a:rPr kumimoji="0" lang="ja-JP" altLang="en-US" dirty="0" smtClean="0"/>
              <a:t>マスタ タイトルの書式設定</a:t>
            </a:r>
            <a:endParaRPr kumimoji="0" lang="en-US" dirty="0"/>
          </a:p>
        </p:txBody>
      </p:sp>
      <p:sp>
        <p:nvSpPr>
          <p:cNvPr id="30" name="テキスト プレースホルダ 29"/>
          <p:cNvSpPr>
            <a:spLocks noGrp="1"/>
          </p:cNvSpPr>
          <p:nvPr>
            <p:ph type="body" idx="1"/>
          </p:nvPr>
        </p:nvSpPr>
        <p:spPr>
          <a:xfrm>
            <a:off x="214282" y="928671"/>
            <a:ext cx="8715436" cy="5643602"/>
          </a:xfrm>
          <a:prstGeom prst="rect">
            <a:avLst/>
          </a:prstGeom>
        </p:spPr>
        <p:txBody>
          <a:bodyPr vert="horz" lIns="91417" tIns="45709" rIns="91417" bIns="45709">
            <a:normAutofit/>
          </a:bodyPr>
          <a:lstStyle/>
          <a:p>
            <a:pPr lvl="0" eaLnBrk="1" latinLnBrk="0" hangingPunct="1"/>
            <a:r>
              <a:rPr kumimoji="0" lang="ja-JP" altLang="en-US" dirty="0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2 </a:t>
            </a:r>
            <a:r>
              <a:rPr kumimoji="0" lang="ja-JP" altLang="en-US" dirty="0" smtClean="0"/>
              <a:t>レベル</a:t>
            </a:r>
          </a:p>
          <a:p>
            <a:pPr lvl="2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3 </a:t>
            </a:r>
            <a:r>
              <a:rPr kumimoji="0" lang="ja-JP" altLang="en-US" dirty="0" smtClean="0"/>
              <a:t>レベル</a:t>
            </a:r>
          </a:p>
          <a:p>
            <a:pPr lvl="3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4 </a:t>
            </a:r>
            <a:r>
              <a:rPr kumimoji="0" lang="ja-JP" altLang="en-US" dirty="0" smtClean="0"/>
              <a:t>レベル</a:t>
            </a:r>
          </a:p>
          <a:p>
            <a:pPr lvl="4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5 </a:t>
            </a:r>
            <a:r>
              <a:rPr kumimoji="0" lang="ja-JP" altLang="en-US" dirty="0" smtClean="0"/>
              <a:t>レベル</a:t>
            </a:r>
            <a:endParaRPr kumimoji="0" lang="en-US" dirty="0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8072462" y="6643710"/>
            <a:ext cx="714380" cy="214290"/>
          </a:xfrm>
          <a:prstGeom prst="rect">
            <a:avLst/>
          </a:prstGeom>
        </p:spPr>
        <p:txBody>
          <a:bodyPr vert="horz" wrap="none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defTabSz="91413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4D16BFB3-7309-4474-81EC-EF8F43516E49}" type="datetime1">
              <a:rPr kumimoji="1" lang="ja-JP" altLang="en-US" smtClean="0">
                <a:solidFill>
                  <a:srgbClr val="D4D4D6">
                    <a:shade val="50000"/>
                  </a:srgbClr>
                </a:solidFill>
                <a:latin typeface="Calibri"/>
                <a:ea typeface="Meiryo UI"/>
              </a:rPr>
              <a:pPr defTabSz="914133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t>2015/8/17</a:t>
            </a:fld>
            <a:endParaRPr kumimoji="1" lang="ja-JP" altLang="en-US" dirty="0">
              <a:solidFill>
                <a:srgbClr val="D4D4D6">
                  <a:shade val="50000"/>
                </a:srgbClr>
              </a:solidFill>
              <a:latin typeface="Calibri"/>
              <a:ea typeface="Meiryo UI"/>
            </a:endParaRPr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142844" y="6643710"/>
            <a:ext cx="7929618" cy="214290"/>
          </a:xfrm>
          <a:prstGeom prst="rect">
            <a:avLst/>
          </a:prstGeom>
        </p:spPr>
        <p:txBody>
          <a:bodyPr vert="horz" wrap="none" lIns="0" tIns="0" rIns="0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r" defTabSz="91413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kumimoji="1" lang="en-US" altLang="ja-JP" dirty="0" smtClean="0">
                <a:solidFill>
                  <a:srgbClr val="D4D4D6">
                    <a:shade val="50000"/>
                  </a:srgbClr>
                </a:solidFill>
                <a:latin typeface="Calibri"/>
                <a:ea typeface="Meiryo UI"/>
              </a:rPr>
              <a:t>Koibuchi Lab @ National Institute of Informatics</a:t>
            </a:r>
            <a:endParaRPr kumimoji="1" lang="ja-JP" altLang="en-US" dirty="0">
              <a:solidFill>
                <a:srgbClr val="D4D4D6">
                  <a:shade val="50000"/>
                </a:srgbClr>
              </a:solidFill>
              <a:latin typeface="Calibri"/>
              <a:ea typeface="Meiryo UI"/>
            </a:endParaRPr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8786842" y="6643711"/>
            <a:ext cx="214314" cy="214289"/>
          </a:xfrm>
          <a:prstGeom prst="rect">
            <a:avLst/>
          </a:prstGeom>
        </p:spPr>
        <p:txBody>
          <a:bodyPr vert="horz" wrap="none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defTabSz="91413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D2D8002D-B5B0-4BAC-B1F6-782DDCCE6D9C}" type="slidenum">
              <a:rPr kumimoji="1" lang="ja-JP" altLang="en-US" smtClean="0">
                <a:solidFill>
                  <a:srgbClr val="D4D4D6">
                    <a:shade val="50000"/>
                  </a:srgbClr>
                </a:solidFill>
                <a:latin typeface="Calibri"/>
                <a:ea typeface="Meiryo UI"/>
              </a:rPr>
              <a:pPr defTabSz="914133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t>‹#›</a:t>
            </a:fld>
            <a:endParaRPr kumimoji="1" lang="ja-JP" altLang="en-US" dirty="0">
              <a:solidFill>
                <a:srgbClr val="D4D4D6">
                  <a:shade val="50000"/>
                </a:srgbClr>
              </a:solidFill>
              <a:latin typeface="Calibri"/>
              <a:ea typeface="Meiryo UI"/>
            </a:endParaRPr>
          </a:p>
        </p:txBody>
      </p:sp>
    </p:spTree>
    <p:extLst>
      <p:ext uri="{BB962C8B-B14F-4D97-AF65-F5344CB8AC3E}">
        <p14:creationId xmlns:p14="http://schemas.microsoft.com/office/powerpoint/2010/main" val="27921314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</p:sldLayoutIdLst>
  <p:hf hdr="0"/>
  <p:txStyles>
    <p:titleStyle>
      <a:lvl1pPr algn="l" rtl="0" eaLnBrk="1" latinLnBrk="0" hangingPunct="1">
        <a:spcBef>
          <a:spcPct val="0"/>
        </a:spcBef>
        <a:buNone/>
        <a:defRPr kumimoji="1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520" indent="-383953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1"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722198" indent="-274252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1"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005592" indent="-255969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1"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279844" indent="-237685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1"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490104" indent="-18283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1"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1700365" indent="-182835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1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19766" indent="-182835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168" indent="-182835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145" indent="-182835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087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175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261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349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5436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2523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199611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6697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>
          <a:xfrm>
            <a:off x="251520" y="3104964"/>
            <a:ext cx="8640960" cy="648072"/>
          </a:xfrm>
        </p:spPr>
        <p:txBody>
          <a:bodyPr/>
          <a:lstStyle/>
          <a:p>
            <a:r>
              <a:rPr kumimoji="1" lang="en-US" altLang="ja-JP" dirty="0" smtClean="0"/>
              <a:t>HPCA?</a:t>
            </a:r>
            <a:br>
              <a:rPr kumimoji="1" lang="en-US" altLang="ja-JP" dirty="0" smtClean="0"/>
            </a:br>
            <a:r>
              <a:rPr kumimoji="1" lang="ja-JP" altLang="en-US" dirty="0" smtClean="0"/>
              <a:t>何それおいしいの？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294967295"/>
          </p:nvPr>
        </p:nvSpPr>
        <p:spPr>
          <a:xfrm>
            <a:off x="8640763" y="115888"/>
            <a:ext cx="503237" cy="360362"/>
          </a:xfrm>
        </p:spPr>
        <p:txBody>
          <a:bodyPr/>
          <a:lstStyle/>
          <a:p>
            <a:fld id="{76FD3F57-AEE9-4A8D-A3EC-9A437C07C247}" type="slidenum">
              <a:rPr lang="ja-JP" altLang="en-US" smtClean="0"/>
              <a:pPr/>
              <a:t>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3075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コスト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1" cy="54726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ja-JP" sz="8000" dirty="0"/>
              <a:t>(´</a:t>
            </a:r>
            <a:r>
              <a:rPr lang="ja-JP" altLang="en-US" sz="8000" dirty="0"/>
              <a:t>･</a:t>
            </a:r>
            <a:r>
              <a:rPr lang="en-US" altLang="ja-JP" sz="8000" dirty="0"/>
              <a:t>ω</a:t>
            </a:r>
            <a:r>
              <a:rPr lang="ja-JP" altLang="en-US" sz="8000" spc="-2000" dirty="0"/>
              <a:t>･｀</a:t>
            </a:r>
            <a:r>
              <a:rPr lang="en-US" altLang="ja-JP" sz="8000" dirty="0"/>
              <a:t>)</a:t>
            </a:r>
            <a:r>
              <a:rPr lang="ja-JP" altLang="en-US" sz="8000" dirty="0"/>
              <a:t>知らんが</a:t>
            </a:r>
            <a:r>
              <a:rPr lang="ja-JP" altLang="en-US" sz="8000" dirty="0" err="1" smtClean="0"/>
              <a:t>な</a:t>
            </a:r>
            <a:endParaRPr kumimoji="1" lang="en-US" altLang="ja-JP" sz="8000" spc="-2000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製造コストはさまざまな非技術的要因（</a:t>
            </a:r>
            <a:r>
              <a:rPr lang="ja-JP" altLang="en-US" dirty="0"/>
              <a:t>ロット数とか</a:t>
            </a:r>
            <a:r>
              <a:rPr kumimoji="1" lang="ja-JP" altLang="en-US" dirty="0" smtClean="0"/>
              <a:t>）に依存する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製造コストの予測は本研究のスコープ外</a:t>
            </a:r>
            <a:endParaRPr kumimoji="1" lang="en-US" altLang="ja-JP" dirty="0" smtClean="0"/>
          </a:p>
          <a:p>
            <a:r>
              <a:rPr kumimoji="1" lang="ja-JP" altLang="en-US" sz="3600" b="1" dirty="0" smtClean="0"/>
              <a:t>先行研究では </a:t>
            </a:r>
            <a:r>
              <a:rPr kumimoji="1" lang="en-US" altLang="ja-JP" sz="3600" b="1" dirty="0" smtClean="0"/>
              <a:t>200 </a:t>
            </a:r>
            <a:r>
              <a:rPr kumimoji="1" lang="ja-JP" altLang="en-US" sz="3600" b="1" dirty="0" smtClean="0"/>
              <a:t>ドルって言ってたよ </a:t>
            </a:r>
            <a:r>
              <a:rPr kumimoji="1" lang="en-US" altLang="ja-JP" sz="3600" b="1" dirty="0" smtClean="0"/>
              <a:t>(</a:t>
            </a:r>
            <a:r>
              <a:rPr kumimoji="1" lang="ja-JP" altLang="en-US" sz="3600" b="1" dirty="0" smtClean="0"/>
              <a:t>・</a:t>
            </a:r>
            <a:r>
              <a:rPr kumimoji="1" lang="en-US" altLang="ja-JP" sz="3600" b="1" dirty="0" smtClean="0"/>
              <a:t>ε</a:t>
            </a:r>
            <a:r>
              <a:rPr kumimoji="1" lang="ja-JP" altLang="en-US" sz="3600" b="1" dirty="0" smtClean="0"/>
              <a:t>・</a:t>
            </a:r>
            <a:r>
              <a:rPr kumimoji="1" lang="en-US" altLang="ja-JP" sz="3600" b="1" dirty="0" smtClean="0"/>
              <a:t>)</a:t>
            </a:r>
          </a:p>
          <a:p>
            <a:r>
              <a:rPr kumimoji="1" lang="ja-JP" altLang="en-US" dirty="0" smtClean="0"/>
              <a:t>デバイスが買えるようになったら、本論文のモデルを使ってコスト計算できるようになるよ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D3F57-AEE9-4A8D-A3EC-9A437C07C247}" type="slidenum">
              <a:rPr lang="ja-JP" altLang="en-US" smtClean="0"/>
              <a:pPr/>
              <a:t>10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56308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有線ソリューションとの比較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1" cy="5472608"/>
          </a:xfrm>
        </p:spPr>
        <p:txBody>
          <a:bodyPr/>
          <a:lstStyle/>
          <a:p>
            <a:pPr marL="0" indent="0" algn="ctr">
              <a:buNone/>
            </a:pPr>
            <a:r>
              <a:rPr kumimoji="1" lang="ja-JP" altLang="en-US" sz="12000" dirty="0" smtClean="0"/>
              <a:t>したよ</a:t>
            </a:r>
            <a:endParaRPr kumimoji="1" lang="en-US" altLang="ja-JP" sz="12000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評価条件がわかりにくかったのはごめん、明確化します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D3F57-AEE9-4A8D-A3EC-9A437C07C247}" type="slidenum">
              <a:rPr lang="ja-JP" altLang="en-US" smtClean="0"/>
              <a:pPr/>
              <a:t>11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2068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消費電力・</a:t>
            </a:r>
            <a:r>
              <a:rPr lang="ja-JP" altLang="en-US" dirty="0" smtClean="0"/>
              <a:t>ルーティング</a:t>
            </a:r>
            <a:r>
              <a:rPr lang="ja-JP" altLang="en-US" dirty="0"/>
              <a:t>・フロー制御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1" cy="5472608"/>
          </a:xfrm>
        </p:spPr>
        <p:txBody>
          <a:bodyPr/>
          <a:lstStyle/>
          <a:p>
            <a:pPr marL="0" indent="0" algn="ctr">
              <a:buNone/>
            </a:pPr>
            <a:r>
              <a:rPr kumimoji="1" lang="ja-JP" altLang="en-US" sz="8000" dirty="0" smtClean="0"/>
              <a:t>有線と変わらないよ</a:t>
            </a:r>
            <a:endParaRPr kumimoji="1" lang="en-US" altLang="ja-JP" sz="8000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ただのレンズだって言ってんだろ</a:t>
            </a:r>
            <a:r>
              <a:rPr kumimoji="1" lang="en-US" altLang="ja-JP" dirty="0" smtClean="0"/>
              <a:t>…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D3F57-AEE9-4A8D-A3EC-9A437C07C247}" type="slidenum">
              <a:rPr lang="ja-JP" altLang="en-US" smtClean="0"/>
              <a:pPr/>
              <a:t>12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73838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Post-PC-discussion </a:t>
            </a:r>
            <a:r>
              <a:rPr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This </a:t>
            </a:r>
            <a:r>
              <a:rPr lang="en-US" altLang="ja-JP" dirty="0"/>
              <a:t>paper </a:t>
            </a:r>
            <a:r>
              <a:rPr lang="en-US" altLang="ja-JP" b="1" dirty="0"/>
              <a:t>received substantial discussion </a:t>
            </a:r>
            <a:r>
              <a:rPr lang="en-US" altLang="ja-JP" dirty="0"/>
              <a:t>and ultimately was recommended for inclusion in the program.  The key issues of discussion that the authors should address </a:t>
            </a:r>
            <a:r>
              <a:rPr lang="en-US" altLang="ja-JP" dirty="0" smtClean="0"/>
              <a:t>include:</a:t>
            </a:r>
          </a:p>
          <a:p>
            <a:pPr marL="623888" indent="-355600">
              <a:buFont typeface="+mj-lt"/>
              <a:buAutoNum type="arabicPeriod"/>
            </a:pPr>
            <a:r>
              <a:rPr lang="en-US" altLang="ja-JP" dirty="0" smtClean="0"/>
              <a:t>Power </a:t>
            </a:r>
            <a:r>
              <a:rPr lang="en-US" altLang="ja-JP" dirty="0"/>
              <a:t>consumption overheads -- this needs to be more clearly </a:t>
            </a:r>
            <a:r>
              <a:rPr lang="en-US" altLang="ja-JP" dirty="0" smtClean="0"/>
              <a:t>discussed/elaborated</a:t>
            </a:r>
          </a:p>
          <a:p>
            <a:pPr marL="623888" indent="-355600">
              <a:buFont typeface="+mj-lt"/>
              <a:buAutoNum type="arabicPeriod"/>
            </a:pPr>
            <a:r>
              <a:rPr lang="en-US" altLang="ja-JP" dirty="0" smtClean="0"/>
              <a:t>Tone </a:t>
            </a:r>
            <a:r>
              <a:rPr lang="en-US" altLang="ja-JP" dirty="0"/>
              <a:t>down the discussion on relevance to datacenters -- the workloads evaluated are not datacenter workloads and the claims of relevance are unsubstantiated in the paper</a:t>
            </a:r>
          </a:p>
          <a:p>
            <a:pPr marL="623888" indent="-355600">
              <a:buFont typeface="+mj-lt"/>
              <a:buAutoNum type="arabicPeriod"/>
            </a:pPr>
            <a:r>
              <a:rPr lang="en-US" altLang="ja-JP" dirty="0" smtClean="0"/>
              <a:t>Better </a:t>
            </a:r>
            <a:r>
              <a:rPr lang="en-US" altLang="ja-JP" dirty="0"/>
              <a:t>discussion and differentiation with prior work, particularly reference 14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D3F57-AEE9-4A8D-A3EC-9A437C07C247}" type="slidenum">
              <a:rPr lang="ja-JP" altLang="en-US" smtClean="0"/>
              <a:pPr/>
              <a:t>13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6451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HPCA 2015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ja-JP" dirty="0" smtClean="0"/>
              <a:t>21st </a:t>
            </a:r>
            <a:r>
              <a:rPr lang="en-US" altLang="ja-JP" dirty="0"/>
              <a:t>IEEE Symposium on High Performance Computer Architecture</a:t>
            </a:r>
          </a:p>
          <a:p>
            <a:r>
              <a:rPr lang="ja-JP" altLang="en-US" dirty="0" smtClean="0"/>
              <a:t>高性能計算機アーキテクチャに関するトップカンファレンスの一角</a:t>
            </a:r>
            <a:endParaRPr lang="en-US" altLang="ja-JP" dirty="0" smtClean="0"/>
          </a:p>
          <a:p>
            <a:r>
              <a:rPr lang="ja-JP" altLang="en-US" smtClean="0"/>
              <a:t>採択率 </a:t>
            </a:r>
            <a:r>
              <a:rPr lang="en-US" altLang="ja-JP" b="1" dirty="0" smtClean="0"/>
              <a:t>22.6%</a:t>
            </a:r>
            <a:r>
              <a:rPr lang="en-US" altLang="ja-JP" dirty="0" smtClean="0"/>
              <a:t> (51/226)</a:t>
            </a:r>
          </a:p>
          <a:p>
            <a:r>
              <a:rPr lang="en-US" altLang="ja-JP" dirty="0" smtClean="0"/>
              <a:t>2014/9/12 submit</a:t>
            </a:r>
            <a:r>
              <a:rPr lang="ja-JP" altLang="en-US" dirty="0" smtClean="0"/>
              <a:t> → </a:t>
            </a:r>
            <a:r>
              <a:rPr lang="en-US" altLang="ja-JP" dirty="0" smtClean="0"/>
              <a:t>10/31 rebuttal </a:t>
            </a:r>
            <a:r>
              <a:rPr lang="ja-JP" altLang="en-US" dirty="0" smtClean="0"/>
              <a:t>→ </a:t>
            </a:r>
            <a:r>
              <a:rPr lang="en-US" altLang="ja-JP" dirty="0" smtClean="0"/>
              <a:t>2015/2/11 </a:t>
            </a:r>
            <a:r>
              <a:rPr lang="en-US" altLang="ja-JP" dirty="0" err="1" smtClean="0"/>
              <a:t>presen</a:t>
            </a:r>
            <a:endParaRPr lang="en-US" altLang="ja-JP" dirty="0"/>
          </a:p>
          <a:p>
            <a:r>
              <a:rPr lang="ja-JP" altLang="en-US" dirty="0" smtClean="0"/>
              <a:t>キーノート</a:t>
            </a:r>
            <a:endParaRPr lang="en-US" altLang="ja-JP" dirty="0" smtClean="0"/>
          </a:p>
          <a:p>
            <a:pPr marL="720725" indent="-450850">
              <a:buFont typeface="+mj-lt"/>
              <a:buAutoNum type="arabicPeriod"/>
            </a:pPr>
            <a:r>
              <a:rPr lang="en-US" altLang="ja-JP" dirty="0" smtClean="0"/>
              <a:t>HP Labs </a:t>
            </a:r>
            <a:r>
              <a:rPr lang="ja-JP" altLang="en-US" dirty="0" smtClean="0"/>
              <a:t>の </a:t>
            </a:r>
            <a:r>
              <a:rPr lang="en-US" altLang="ja-JP" dirty="0" err="1" smtClean="0"/>
              <a:t>Faraboschi</a:t>
            </a:r>
            <a:r>
              <a:rPr lang="en-US" altLang="ja-JP" dirty="0" smtClean="0"/>
              <a:t> </a:t>
            </a:r>
            <a:r>
              <a:rPr lang="ja-JP" altLang="en-US" dirty="0" smtClean="0"/>
              <a:t>氏</a:t>
            </a:r>
            <a:r>
              <a:rPr lang="ja-JP" altLang="en-US" dirty="0"/>
              <a:t>に</a:t>
            </a:r>
            <a:r>
              <a:rPr lang="ja-JP" altLang="en-US" dirty="0" smtClean="0"/>
              <a:t>よる </a:t>
            </a:r>
            <a:r>
              <a:rPr lang="en-US" altLang="ja-JP" dirty="0" smtClean="0"/>
              <a:t>“The Machine“ </a:t>
            </a:r>
            <a:r>
              <a:rPr lang="ja-JP" altLang="en-US" dirty="0" smtClean="0"/>
              <a:t>の紹介</a:t>
            </a:r>
            <a:endParaRPr lang="en-US" altLang="ja-JP" dirty="0" smtClean="0"/>
          </a:p>
          <a:p>
            <a:pPr marL="720725" indent="-450850">
              <a:buFont typeface="+mj-lt"/>
              <a:buAutoNum type="arabicPeriod"/>
            </a:pPr>
            <a:r>
              <a:rPr lang="en-US" altLang="ja-JP" dirty="0" smtClean="0"/>
              <a:t>IBM </a:t>
            </a:r>
            <a:r>
              <a:rPr lang="ja-JP" altLang="en-US" dirty="0" smtClean="0"/>
              <a:t>の </a:t>
            </a:r>
            <a:r>
              <a:rPr lang="en-US" altLang="ja-JP" dirty="0" err="1" smtClean="0"/>
              <a:t>Modha</a:t>
            </a:r>
            <a:r>
              <a:rPr lang="en-US" altLang="ja-JP" dirty="0" smtClean="0"/>
              <a:t> </a:t>
            </a:r>
            <a:r>
              <a:rPr lang="ja-JP" altLang="en-US" dirty="0" smtClean="0"/>
              <a:t>氏による </a:t>
            </a:r>
            <a:r>
              <a:rPr lang="en-US" altLang="ja-JP" dirty="0" smtClean="0"/>
              <a:t>Brain-inspired Computing </a:t>
            </a:r>
            <a:r>
              <a:rPr lang="ja-JP" altLang="en-US" dirty="0" smtClean="0"/>
              <a:t>と題する講演</a:t>
            </a:r>
            <a:endParaRPr lang="en-US" altLang="ja-JP" dirty="0" smtClean="0"/>
          </a:p>
          <a:p>
            <a:pPr marL="720725" indent="-450850">
              <a:buFont typeface="+mj-lt"/>
              <a:buAutoNum type="arabicPeriod"/>
            </a:pPr>
            <a:r>
              <a:rPr lang="en-US" altLang="ja-JP" dirty="0" smtClean="0"/>
              <a:t>Microsoft </a:t>
            </a:r>
            <a:r>
              <a:rPr lang="ja-JP" altLang="en-US" dirty="0" smtClean="0"/>
              <a:t>の </a:t>
            </a:r>
            <a:r>
              <a:rPr lang="en-US" altLang="ja-JP" dirty="0" err="1" smtClean="0"/>
              <a:t>Wecker</a:t>
            </a:r>
            <a:r>
              <a:rPr lang="en-US" altLang="ja-JP" dirty="0" smtClean="0"/>
              <a:t> </a:t>
            </a:r>
            <a:r>
              <a:rPr lang="ja-JP" altLang="en-US" dirty="0" smtClean="0"/>
              <a:t>氏</a:t>
            </a:r>
            <a:r>
              <a:rPr lang="ja-JP" altLang="en-US" dirty="0"/>
              <a:t>による量子計算のシミュレーションに関する</a:t>
            </a:r>
            <a:r>
              <a:rPr lang="ja-JP" altLang="en-US" dirty="0" smtClean="0"/>
              <a:t>講演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10A81-96CE-481E-A97A-C298E74AE39D}" type="slidenum">
              <a:rPr lang="ja-JP" altLang="en-US" smtClean="0"/>
              <a:pPr/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8339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40" y="0"/>
            <a:ext cx="90505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06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 bwMode="auto">
          <a:xfrm>
            <a:off x="251520" y="1304764"/>
            <a:ext cx="1980220" cy="360000"/>
          </a:xfrm>
          <a:prstGeom prst="rect">
            <a:avLst/>
          </a:prstGeom>
          <a:solidFill>
            <a:srgbClr val="FFFF00"/>
          </a:solidFill>
          <a:ln w="3175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1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4572000" y="1304764"/>
            <a:ext cx="1980220" cy="360000"/>
          </a:xfrm>
          <a:prstGeom prst="rect">
            <a:avLst/>
          </a:prstGeom>
          <a:solidFill>
            <a:srgbClr val="FFFF00"/>
          </a:solidFill>
          <a:ln w="3175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1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" name="正方形/長方形 16"/>
          <p:cNvSpPr/>
          <p:nvPr/>
        </p:nvSpPr>
        <p:spPr bwMode="auto">
          <a:xfrm>
            <a:off x="143508" y="5913276"/>
            <a:ext cx="1980220" cy="396000"/>
          </a:xfrm>
          <a:prstGeom prst="rect">
            <a:avLst/>
          </a:prstGeom>
          <a:solidFill>
            <a:srgbClr val="FFFF00"/>
          </a:solidFill>
          <a:ln w="3175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1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4572000" y="5589240"/>
            <a:ext cx="1908212" cy="360000"/>
          </a:xfrm>
          <a:prstGeom prst="rect">
            <a:avLst/>
          </a:prstGeom>
          <a:solidFill>
            <a:srgbClr val="FFFF00"/>
          </a:solidFill>
          <a:ln w="3175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1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Review Scores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D3F57-AEE9-4A8D-A3EC-9A437C07C247}" type="slidenum">
              <a:rPr lang="ja-JP" altLang="en-US" smtClean="0"/>
              <a:pPr/>
              <a:t>4</a:t>
            </a:fld>
            <a:endParaRPr lang="en-US" altLang="ja-JP" dirty="0"/>
          </a:p>
        </p:txBody>
      </p:sp>
      <p:graphicFrame>
        <p:nvGraphicFramePr>
          <p:cNvPr id="5" name="コンテンツ プレースホルダー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972193"/>
              </p:ext>
            </p:extLst>
          </p:nvPr>
        </p:nvGraphicFramePr>
        <p:xfrm>
          <a:off x="250825" y="1196712"/>
          <a:ext cx="4320000" cy="259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コンテンツ プレースホルダー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9582202"/>
              </p:ext>
            </p:extLst>
          </p:nvPr>
        </p:nvGraphicFramePr>
        <p:xfrm>
          <a:off x="250825" y="4221368"/>
          <a:ext cx="4320000" cy="259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コンテンツ プレースホルダー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4379893"/>
              </p:ext>
            </p:extLst>
          </p:nvPr>
        </p:nvGraphicFramePr>
        <p:xfrm>
          <a:off x="4572000" y="1196712"/>
          <a:ext cx="4320000" cy="259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コンテンツ プレースホルダー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6286858"/>
              </p:ext>
            </p:extLst>
          </p:nvPr>
        </p:nvGraphicFramePr>
        <p:xfrm>
          <a:off x="4572000" y="4221368"/>
          <a:ext cx="4320000" cy="259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正方形/長方形 8"/>
          <p:cNvSpPr/>
          <p:nvPr/>
        </p:nvSpPr>
        <p:spPr bwMode="auto">
          <a:xfrm>
            <a:off x="251520" y="908480"/>
            <a:ext cx="4320480" cy="288000"/>
          </a:xfrm>
          <a:prstGeom prst="rect">
            <a:avLst/>
          </a:prstGeom>
          <a:noFill/>
          <a:ln w="3175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68288" indent="-268288">
              <a:lnSpc>
                <a:spcPct val="100000"/>
              </a:lnSpc>
              <a:spcBef>
                <a:spcPts val="0"/>
              </a:spcBef>
            </a:pPr>
            <a:r>
              <a:rPr kumimoji="1" lang="en-US" altLang="ja-JP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SC13</a:t>
            </a:r>
            <a:endParaRPr kumimoji="1" lang="ja-JP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4572000" y="908480"/>
            <a:ext cx="4320480" cy="288000"/>
          </a:xfrm>
          <a:prstGeom prst="rect">
            <a:avLst/>
          </a:prstGeom>
          <a:noFill/>
          <a:ln w="3175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68288" indent="-268288">
              <a:lnSpc>
                <a:spcPct val="100000"/>
              </a:lnSpc>
              <a:spcBef>
                <a:spcPts val="0"/>
              </a:spcBef>
            </a:pPr>
            <a:r>
              <a:rPr kumimoji="1" lang="en-US" altLang="ja-JP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SC14</a:t>
            </a:r>
            <a:endParaRPr kumimoji="1" lang="ja-JP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251520" y="3933096"/>
            <a:ext cx="4320480" cy="288000"/>
          </a:xfrm>
          <a:prstGeom prst="rect">
            <a:avLst/>
          </a:prstGeom>
          <a:noFill/>
          <a:ln w="3175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68288" indent="-268288">
              <a:lnSpc>
                <a:spcPct val="100000"/>
              </a:lnSpc>
              <a:spcBef>
                <a:spcPts val="0"/>
              </a:spcBef>
            </a:pPr>
            <a:r>
              <a:rPr lang="en-US" altLang="ja-JP" b="1" dirty="0" smtClean="0">
                <a:solidFill>
                  <a:schemeClr val="tx1"/>
                </a:solidFill>
              </a:rPr>
              <a:t>ISCA 2014</a:t>
            </a:r>
            <a:endParaRPr kumimoji="1" lang="ja-JP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4572000" y="3933096"/>
            <a:ext cx="4320480" cy="288000"/>
          </a:xfrm>
          <a:prstGeom prst="rect">
            <a:avLst/>
          </a:prstGeom>
          <a:noFill/>
          <a:ln w="3175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68288" indent="-268288">
              <a:lnSpc>
                <a:spcPct val="100000"/>
              </a:lnSpc>
              <a:spcBef>
                <a:spcPts val="0"/>
              </a:spcBef>
            </a:pPr>
            <a:r>
              <a:rPr kumimoji="1" lang="en-US" altLang="ja-JP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HPCA 2015</a:t>
            </a:r>
            <a:endParaRPr kumimoji="1" lang="ja-JP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3067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>
          <a:xfrm>
            <a:off x="251520" y="3104964"/>
            <a:ext cx="8640960" cy="648072"/>
          </a:xfrm>
        </p:spPr>
        <p:txBody>
          <a:bodyPr/>
          <a:lstStyle/>
          <a:p>
            <a:r>
              <a:rPr kumimoji="1" lang="en-US" altLang="ja-JP" dirty="0" smtClean="0"/>
              <a:t>Review &amp; Rebuttal</a:t>
            </a:r>
            <a:br>
              <a:rPr kumimoji="1" lang="en-US" altLang="ja-JP" dirty="0" smtClean="0"/>
            </a:br>
            <a:r>
              <a:rPr kumimoji="1" lang="en-US" altLang="ja-JP" dirty="0" smtClean="0"/>
              <a:t>in HPCA 2015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294967295"/>
          </p:nvPr>
        </p:nvSpPr>
        <p:spPr>
          <a:xfrm>
            <a:off x="8640763" y="115888"/>
            <a:ext cx="503237" cy="360362"/>
          </a:xfrm>
        </p:spPr>
        <p:txBody>
          <a:bodyPr/>
          <a:lstStyle/>
          <a:p>
            <a:fld id="{76FD3F57-AEE9-4A8D-A3EC-9A437C07C247}" type="slidenum">
              <a:rPr lang="ja-JP" altLang="en-US" smtClean="0"/>
              <a:pPr/>
              <a:t>5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5672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先行研究との違いは何？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1" cy="5472608"/>
          </a:xfrm>
        </p:spPr>
        <p:txBody>
          <a:bodyPr/>
          <a:lstStyle/>
          <a:p>
            <a:r>
              <a:rPr kumimoji="1" lang="ja-JP" altLang="en-US" dirty="0" smtClean="0"/>
              <a:t>先行研究はデバイスの実現性をハードウェア面から追求した</a:t>
            </a:r>
            <a:endParaRPr kumimoji="1" lang="en-US" altLang="ja-JP" dirty="0" smtClean="0"/>
          </a:p>
          <a:p>
            <a:r>
              <a:rPr kumimoji="1" lang="ja-JP" altLang="en-US" dirty="0" smtClean="0"/>
              <a:t>本研究は</a:t>
            </a:r>
            <a:r>
              <a:rPr kumimoji="1" lang="ja-JP" altLang="en-US" b="1" dirty="0" smtClean="0"/>
              <a:t>デバイスの存在を前提として</a:t>
            </a:r>
            <a:r>
              <a:rPr kumimoji="1" lang="ja-JP" altLang="en-US" dirty="0" smtClean="0"/>
              <a:t>、</a:t>
            </a:r>
            <a:r>
              <a:rPr kumimoji="1" lang="en-US" altLang="ja-JP" dirty="0" smtClean="0"/>
              <a:t>FSO</a:t>
            </a:r>
            <a:r>
              <a:rPr kumimoji="1" lang="ja-JP" altLang="en-US" dirty="0" smtClean="0"/>
              <a:t>が</a:t>
            </a:r>
            <a:r>
              <a:rPr kumimoji="1" lang="en-US" altLang="ja-JP" dirty="0" smtClean="0"/>
              <a:t>HPC</a:t>
            </a:r>
            <a:r>
              <a:rPr kumimoji="1" lang="ja-JP" altLang="en-US" dirty="0" smtClean="0"/>
              <a:t>にもたらすメリットの大きさを評価した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sz="8000" dirty="0" smtClean="0"/>
              <a:t>両方必要なんだよ</a:t>
            </a:r>
            <a:r>
              <a:rPr kumimoji="1" lang="en-US" altLang="ja-JP" sz="8000" dirty="0" smtClean="0"/>
              <a:t>!!!!</a:t>
            </a:r>
            <a:endParaRPr kumimoji="1" lang="ja-JP" altLang="en-US" sz="8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D3F57-AEE9-4A8D-A3EC-9A437C07C247}" type="slidenum">
              <a:rPr lang="ja-JP" altLang="en-US" smtClean="0"/>
              <a:pPr/>
              <a:t>6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135653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他のトポロジをベースにしたらどう？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1" cy="5472608"/>
          </a:xfrm>
        </p:spPr>
        <p:txBody>
          <a:bodyPr/>
          <a:lstStyle/>
          <a:p>
            <a:r>
              <a:rPr kumimoji="1" lang="ja-JP" altLang="en-US" dirty="0" smtClean="0"/>
              <a:t>わかったよ、</a:t>
            </a:r>
            <a:r>
              <a:rPr kumimoji="1" lang="ja-JP" altLang="en-US" sz="4400" dirty="0" smtClean="0"/>
              <a:t>ドラゴンフライが好きなんだろ？</a:t>
            </a:r>
            <a:endParaRPr kumimoji="1" lang="en-US" altLang="ja-JP" sz="4400" dirty="0" smtClean="0"/>
          </a:p>
          <a:p>
            <a:r>
              <a:rPr kumimoji="1" lang="en-US" altLang="ja-JP" dirty="0" smtClean="0"/>
              <a:t>FSO</a:t>
            </a:r>
            <a:r>
              <a:rPr kumimoji="1" lang="ja-JP" altLang="en-US" dirty="0" smtClean="0"/>
              <a:t>は有線ネットワークトポロジとは独立なので、どんなトポロジに対しても効果がある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例：ドラゴンフライをベースにした場合のカバレッジ</a:t>
            </a:r>
            <a:endParaRPr kumimoji="1" lang="en-US" altLang="ja-JP" dirty="0" smtClean="0"/>
          </a:p>
          <a:p>
            <a:pPr lvl="1"/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D3F57-AEE9-4A8D-A3EC-9A437C07C247}" type="slidenum">
              <a:rPr lang="ja-JP" altLang="en-US" smtClean="0"/>
              <a:pPr/>
              <a:t>7</a:t>
            </a:fld>
            <a:endParaRPr lang="en-US" altLang="ja-JP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578386"/>
              </p:ext>
            </p:extLst>
          </p:nvPr>
        </p:nvGraphicFramePr>
        <p:xfrm>
          <a:off x="971600" y="3789040"/>
          <a:ext cx="7248128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4064"/>
                <a:gridCol w="36240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Topology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Coverage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8-switch tori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95.3%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16-switch tori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12.5%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 smtClean="0"/>
                        <a:t>3-level fat tree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25.0%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ctr" defTabSz="914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/>
                        <a:t>4-level fat tree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10.9%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 bwMode="auto">
          <a:xfrm>
            <a:off x="971600" y="6129300"/>
            <a:ext cx="7200800" cy="324036"/>
          </a:xfrm>
          <a:prstGeom prst="rect">
            <a:avLst/>
          </a:prstGeom>
          <a:noFill/>
          <a:ln w="3175"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1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</a:rPr>
              <a:t>1024-switch Dragonfly, 16 </a:t>
            </a:r>
            <a:r>
              <a:rPr kumimoji="1" lang="en-US" altLang="ja-JP" sz="1800" b="0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</a:rPr>
              <a:t>sw</a:t>
            </a:r>
            <a:r>
              <a:rPr kumimoji="1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</a:rPr>
              <a:t>/group,</a:t>
            </a:r>
            <a:r>
              <a:rPr kumimoji="1" lang="en-US" altLang="ja-JP" sz="1800" b="0" i="0" u="none" strike="noStrike" cap="none" normalizeH="0" dirty="0" smtClean="0">
                <a:ln>
                  <a:noFill/>
                </a:ln>
                <a:solidFill>
                  <a:schemeClr val="accent1"/>
                </a:solidFill>
                <a:effectLst/>
              </a:rPr>
              <a:t> 4 out-link/</a:t>
            </a:r>
            <a:r>
              <a:rPr kumimoji="1" lang="en-US" altLang="ja-JP" sz="1800" b="0" i="0" u="none" strike="noStrike" cap="none" normalizeH="0" dirty="0" err="1" smtClean="0">
                <a:ln>
                  <a:noFill/>
                </a:ln>
                <a:solidFill>
                  <a:schemeClr val="accent1"/>
                </a:solidFill>
                <a:effectLst/>
              </a:rPr>
              <a:t>sw</a:t>
            </a:r>
            <a:endParaRPr kumimoji="1" lang="ja-JP" altLang="en-US" sz="1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82409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648072"/>
          </a:xfrm>
        </p:spPr>
        <p:txBody>
          <a:bodyPr/>
          <a:lstStyle/>
          <a:p>
            <a:r>
              <a:rPr kumimoji="1" lang="en-US" altLang="ja-JP" dirty="0" smtClean="0"/>
              <a:t>Topology Embedding 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評価って </a:t>
            </a:r>
            <a:r>
              <a:rPr kumimoji="1" lang="en-US" altLang="ja-JP" dirty="0" smtClean="0"/>
              <a:t>HPC </a:t>
            </a:r>
            <a:r>
              <a:rPr kumimoji="1" lang="ja-JP" altLang="en-US" dirty="0" smtClean="0"/>
              <a:t>に関係あるの？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1" cy="54726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ja-JP" altLang="en-US" sz="12000" dirty="0" smtClean="0"/>
              <a:t>あるよ</a:t>
            </a:r>
            <a:endParaRPr kumimoji="1" lang="en-US" altLang="ja-JP" sz="12000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究極的にはトラフィックに応じた動的再構成をしたい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それは我々の</a:t>
            </a:r>
            <a:r>
              <a:rPr kumimoji="1" lang="en-US" altLang="ja-JP" dirty="0" smtClean="0"/>
              <a:t>FSO</a:t>
            </a:r>
            <a:r>
              <a:rPr kumimoji="1" lang="ja-JP" altLang="en-US" dirty="0" smtClean="0"/>
              <a:t>で可能</a:t>
            </a:r>
            <a:endParaRPr kumimoji="1" lang="en-US" altLang="ja-JP" dirty="0" smtClean="0"/>
          </a:p>
          <a:p>
            <a:r>
              <a:rPr kumimoji="1" lang="ja-JP" altLang="en-US" dirty="0" smtClean="0"/>
              <a:t>だけど、そんなもん</a:t>
            </a:r>
            <a:r>
              <a:rPr kumimoji="1" lang="ja-JP" altLang="en-US" b="1" dirty="0" smtClean="0"/>
              <a:t>どうやって公平に評価すりゃいいのさ！</a:t>
            </a:r>
            <a:endParaRPr kumimoji="1" lang="en-US" altLang="ja-JP" b="1" dirty="0" smtClean="0"/>
          </a:p>
          <a:p>
            <a:r>
              <a:rPr lang="ja-JP" altLang="en-US" dirty="0" smtClean="0"/>
              <a:t>トーラス</a:t>
            </a:r>
            <a:r>
              <a:rPr lang="ja-JP" altLang="en-US" dirty="0"/>
              <a:t>や</a:t>
            </a:r>
            <a:r>
              <a:rPr lang="ja-JP" altLang="en-US" dirty="0" smtClean="0"/>
              <a:t>ツリーの埋め込みは動的再構成の特別な場合に相当し、</a:t>
            </a:r>
            <a:r>
              <a:rPr kumimoji="1" lang="ja-JP" altLang="en-US" dirty="0" smtClean="0"/>
              <a:t>広い意味で</a:t>
            </a:r>
            <a:r>
              <a:rPr kumimoji="1" lang="en-US" altLang="ja-JP" dirty="0" smtClean="0"/>
              <a:t>FSO</a:t>
            </a:r>
            <a:r>
              <a:rPr kumimoji="1" lang="ja-JP" altLang="en-US" dirty="0" smtClean="0"/>
              <a:t>の有効性を計測できる</a:t>
            </a:r>
            <a:r>
              <a:rPr kumimoji="1" lang="en-US" altLang="ja-JP" dirty="0" smtClean="0"/>
              <a:t>!!!!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D3F57-AEE9-4A8D-A3EC-9A437C07C247}" type="slidenum">
              <a:rPr lang="ja-JP" altLang="en-US" smtClean="0"/>
              <a:pPr/>
              <a:t>8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9371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データセンター関係なく</a:t>
            </a:r>
            <a:r>
              <a:rPr kumimoji="1" lang="ja-JP" altLang="en-US" dirty="0" err="1" smtClean="0"/>
              <a:t>ね</a:t>
            </a:r>
            <a:r>
              <a:rPr kumimoji="1" lang="ja-JP" altLang="en-US" dirty="0" smtClean="0"/>
              <a:t>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1" cy="5472608"/>
          </a:xfrm>
        </p:spPr>
        <p:txBody>
          <a:bodyPr/>
          <a:lstStyle/>
          <a:p>
            <a:pPr marL="0" indent="0" algn="ctr">
              <a:buNone/>
            </a:pPr>
            <a:endParaRPr kumimoji="1" lang="en-US" altLang="ja-JP" sz="8000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そのへんにあるショボ</a:t>
            </a:r>
            <a:r>
              <a:rPr kumimoji="1" lang="ja-JP" altLang="en-US" dirty="0" err="1" smtClean="0"/>
              <a:t>い</a:t>
            </a:r>
            <a:r>
              <a:rPr kumimoji="1" lang="ja-JP" altLang="en-US" dirty="0" smtClean="0"/>
              <a:t>データセンターじゃなくて、巨大なグラフ解析やら </a:t>
            </a:r>
            <a:r>
              <a:rPr kumimoji="1" lang="en-US" altLang="ja-JP" dirty="0" smtClean="0"/>
              <a:t>MapReduce </a:t>
            </a:r>
            <a:r>
              <a:rPr kumimoji="1" lang="ja-JP" altLang="en-US" dirty="0" err="1" smtClean="0"/>
              <a:t>やらを</a:t>
            </a:r>
            <a:r>
              <a:rPr kumimoji="1" lang="ja-JP" altLang="en-US" dirty="0" smtClean="0"/>
              <a:t>ガンガン回すようなゴツいデータセンターのことを言ってたんだ</a:t>
            </a:r>
            <a:endParaRPr kumimoji="1" lang="en-US" altLang="ja-JP" dirty="0" smtClean="0"/>
          </a:p>
          <a:p>
            <a:r>
              <a:rPr kumimoji="1" lang="ja-JP" altLang="en-US" dirty="0" smtClean="0"/>
              <a:t>そういう所で走ってるジョブはスパコンと変わらないから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D3F57-AEE9-4A8D-A3EC-9A437C07C247}" type="slidenum">
              <a:rPr lang="ja-JP" altLang="en-US" smtClean="0"/>
              <a:pPr/>
              <a:t>9</a:t>
            </a:fld>
            <a:endParaRPr lang="en-US" altLang="ja-JP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052736"/>
            <a:ext cx="4320000" cy="320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06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Koi13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Koi13">
      <a:majorFont>
        <a:latin typeface="Segoe UI"/>
        <a:ea typeface="Meiryo UI"/>
        <a:cs typeface=""/>
      </a:majorFont>
      <a:minorFont>
        <a:latin typeface="Segoe UI"/>
        <a:ea typeface="Meiryo UI"/>
        <a:cs typeface=""/>
      </a:minorFont>
    </a:fontScheme>
    <a:fmtScheme name="スリップストリーム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175">
          <a:solidFill>
            <a:schemeClr val="tx1"/>
          </a:solidFill>
          <a:headEnd type="none" w="med" len="med"/>
          <a:tailEnd type="none" w="med" len="med"/>
        </a:ln>
      </a:spPr>
      <a:bodyPr rot="0" spcFirstLastPara="0" vertOverflow="overflow" horzOverflow="overflow" vert="horz" wrap="non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ts val="0"/>
          </a:spcBef>
          <a:spcAft>
            <a:spcPct val="0"/>
          </a:spcAft>
          <a:buClrTx/>
          <a:buSzTx/>
          <a:buNone/>
          <a:tabLst/>
          <a:defRPr kumimoji="1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 bwMode="auto">
        <a:ln>
          <a:headEnd type="none" w="med" len="med"/>
          <a:tailEnd type="none" w="med" len="med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 anchor="ctr" anchorCtr="0">
        <a:noAutofit/>
      </a:bodyPr>
      <a:lstStyle>
        <a:defPPr algn="ctr">
          <a:lnSpc>
            <a:spcPct val="100000"/>
          </a:lnSpc>
          <a:spcBef>
            <a:spcPts val="0"/>
          </a:spcBef>
          <a:buNone/>
          <a:defRPr kumimoji="1" sz="1800" dirty="0" err="1" smtClean="0">
            <a:latin typeface="+mn-lt"/>
            <a:ea typeface="+mn-ea"/>
          </a:defRPr>
        </a:defPPr>
      </a:lstStyle>
    </a:txDef>
  </a:objectDefaults>
  <a:extraClrSchemeLst>
    <a:extraClrScheme>
      <a:clrScheme name="nn_jp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n_jp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n_jp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n_jp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n_jp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n_jp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n_jp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n_jp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n_jp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n_jp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n_jp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n_jp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テクノロジー改">
  <a:themeElements>
    <a:clrScheme name="モジュール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テクノロジー改2012">
      <a:majorFont>
        <a:latin typeface="Segoe UI"/>
        <a:ea typeface="Meiryo UI"/>
        <a:cs typeface=""/>
      </a:majorFont>
      <a:minorFont>
        <a:latin typeface="Calibri"/>
        <a:ea typeface="Meiryo UI"/>
        <a:cs typeface=""/>
      </a:minorFont>
    </a:fontScheme>
    <a:fmtScheme name="テクノロジー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テクノロジー改">
  <a:themeElements>
    <a:clrScheme name="モジュール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テクノロジー改2012">
      <a:majorFont>
        <a:latin typeface="Segoe UI"/>
        <a:ea typeface="Meiryo UI"/>
        <a:cs typeface=""/>
      </a:majorFont>
      <a:minorFont>
        <a:latin typeface="Calibri"/>
        <a:ea typeface="Meiryo UI"/>
        <a:cs typeface=""/>
      </a:minorFont>
    </a:fontScheme>
    <a:fmtScheme name="テクノロジー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Settings\nn\Application Data\Microsoft\Templates\nn_jpn.pot</Template>
  <TotalTime>8108</TotalTime>
  <Words>498</Words>
  <Application>Microsoft Office PowerPoint</Application>
  <PresentationFormat>画面に合わせる (4:3)</PresentationFormat>
  <Paragraphs>83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13</vt:i4>
      </vt:variant>
    </vt:vector>
  </HeadingPairs>
  <TitlesOfParts>
    <vt:vector size="25" baseType="lpstr">
      <vt:lpstr>Meiryo UI</vt:lpstr>
      <vt:lpstr>ＭＳ Ｐゴシック</vt:lpstr>
      <vt:lpstr>ＭＳ Ｐ明朝</vt:lpstr>
      <vt:lpstr>Arial</vt:lpstr>
      <vt:lpstr>Calibri</vt:lpstr>
      <vt:lpstr>Segoe UI</vt:lpstr>
      <vt:lpstr>Times New Roman</vt:lpstr>
      <vt:lpstr>Wingdings</vt:lpstr>
      <vt:lpstr>Wingdings 2</vt:lpstr>
      <vt:lpstr>Koi13</vt:lpstr>
      <vt:lpstr>テクノロジー改</vt:lpstr>
      <vt:lpstr>1_テクノロジー改</vt:lpstr>
      <vt:lpstr>HPCA? 何それおいしいの？</vt:lpstr>
      <vt:lpstr>HPCA 2015</vt:lpstr>
      <vt:lpstr>PowerPoint プレゼンテーション</vt:lpstr>
      <vt:lpstr>Review Scores</vt:lpstr>
      <vt:lpstr>Review &amp; Rebuttal in HPCA 2015</vt:lpstr>
      <vt:lpstr>先行研究との違いは何？</vt:lpstr>
      <vt:lpstr>他のトポロジをベースにしたらどう？</vt:lpstr>
      <vt:lpstr>Topology Embedding の 評価って HPC に関係あるの？</vt:lpstr>
      <vt:lpstr>データセンター関係なくね？</vt:lpstr>
      <vt:lpstr>コスト</vt:lpstr>
      <vt:lpstr>有線ソリューションとの比較</vt:lpstr>
      <vt:lpstr>消費電力・ルーティング・フロー制御</vt:lpstr>
      <vt:lpstr>Post-PC-discussion 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nn</dc:creator>
  <cp:lastModifiedBy>Ikki Fujiwara</cp:lastModifiedBy>
  <cp:revision>1613</cp:revision>
  <dcterms:created xsi:type="dcterms:W3CDTF">2007-05-25T01:16:41Z</dcterms:created>
  <dcterms:modified xsi:type="dcterms:W3CDTF">2015-08-17T09:45:04Z</dcterms:modified>
</cp:coreProperties>
</file>