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notesSlides/notesSlide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1" r:id="rId1"/>
  </p:sldMasterIdLst>
  <p:notesMasterIdLst>
    <p:notesMasterId r:id="rId17"/>
  </p:notesMasterIdLst>
  <p:handoutMasterIdLst>
    <p:handoutMasterId r:id="rId18"/>
  </p:handoutMasterIdLst>
  <p:sldIdLst>
    <p:sldId id="901" r:id="rId2"/>
    <p:sldId id="904" r:id="rId3"/>
    <p:sldId id="905" r:id="rId4"/>
    <p:sldId id="846" r:id="rId5"/>
    <p:sldId id="852" r:id="rId6"/>
    <p:sldId id="861" r:id="rId7"/>
    <p:sldId id="884" r:id="rId8"/>
    <p:sldId id="862" r:id="rId9"/>
    <p:sldId id="885" r:id="rId10"/>
    <p:sldId id="869" r:id="rId11"/>
    <p:sldId id="906" r:id="rId12"/>
    <p:sldId id="903" r:id="rId13"/>
    <p:sldId id="909" r:id="rId14"/>
    <p:sldId id="910" r:id="rId15"/>
    <p:sldId id="912" r:id="rId16"/>
  </p:sldIdLst>
  <p:sldSz cx="9144000" cy="6858000" type="screen4x3"/>
  <p:notesSz cx="6451600" cy="9321800"/>
  <p:custDataLst>
    <p:tags r:id="rId19"/>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CCFF"/>
    <a:srgbClr val="CCECFF"/>
    <a:srgbClr val="FFCCFF"/>
    <a:srgbClr val="FFCC00"/>
    <a:srgbClr val="CCCC00"/>
    <a:srgbClr val="FFCC99"/>
    <a:srgbClr val="FF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6" autoAdjust="0"/>
    <p:restoredTop sz="95565" autoAdjust="0"/>
  </p:normalViewPr>
  <p:slideViewPr>
    <p:cSldViewPr>
      <p:cViewPr varScale="1">
        <p:scale>
          <a:sx n="93" d="100"/>
          <a:sy n="93" d="100"/>
        </p:scale>
        <p:origin x="1302" y="96"/>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projects\myDocument\paper\ISCA2015\presentation\fix.4threads.data.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projects\myDocument\paper\ISCA2015\presentation\fix.4threads.data.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projects\myDocument\paper\ISCA2015\presentation\fix.4threads.data.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projects\myDocument\paper\ISCA2015\presentation\fix.4threads.data.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C:\projects\myDocument\paper\ISCA2015\presentation\fix.4threads.data.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C:\projects\myDocument\paper\ISCA2015\presentation\fix.4threads.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'speed up - fix color'!$H$1</c:f>
              <c:strCache>
                <c:ptCount val="1"/>
                <c:pt idx="0">
                  <c:v>Blue Gene /Q</c:v>
                </c:pt>
              </c:strCache>
            </c:strRef>
          </c:tx>
          <c:spPr>
            <a:solidFill>
              <a:srgbClr val="00B050"/>
            </a:solidFill>
            <a:ln>
              <a:noFill/>
            </a:ln>
            <a:effectLst/>
          </c:spPr>
          <c:invertIfNegative val="0"/>
          <c:cat>
            <c:strRef>
              <c:f>'speed up - fix color'!$G$2:$G$12</c:f>
              <c:strCache>
                <c:ptCount val="11"/>
                <c:pt idx="0">
                  <c:v>genome</c:v>
                </c:pt>
                <c:pt idx="1">
                  <c:v>intruder</c:v>
                </c:pt>
                <c:pt idx="2">
                  <c:v>kmeans-high</c:v>
                </c:pt>
                <c:pt idx="3">
                  <c:v>kmeans-low</c:v>
                </c:pt>
                <c:pt idx="4">
                  <c:v>labyrinth</c:v>
                </c:pt>
                <c:pt idx="5">
                  <c:v>ssca2</c:v>
                </c:pt>
                <c:pt idx="6">
                  <c:v>vacation-high</c:v>
                </c:pt>
                <c:pt idx="7">
                  <c:v>vacation-low</c:v>
                </c:pt>
                <c:pt idx="8">
                  <c:v>yada</c:v>
                </c:pt>
                <c:pt idx="10">
                  <c:v>geo.</c:v>
                </c:pt>
              </c:strCache>
            </c:strRef>
          </c:cat>
          <c:val>
            <c:numRef>
              <c:f>'speed up - fix color'!$H$2:$H$12</c:f>
              <c:numCache>
                <c:formatCode>General</c:formatCode>
                <c:ptCount val="11"/>
                <c:pt idx="0">
                  <c:v>3.5763297269603385</c:v>
                </c:pt>
                <c:pt idx="1">
                  <c:v>2.1637183656553001</c:v>
                </c:pt>
                <c:pt idx="2">
                  <c:v>2.5346193358779057</c:v>
                </c:pt>
                <c:pt idx="3">
                  <c:v>3.2704764209886372</c:v>
                </c:pt>
                <c:pt idx="4">
                  <c:v>1.0032686555673518</c:v>
                </c:pt>
                <c:pt idx="5">
                  <c:v>2.0517743375101243</c:v>
                </c:pt>
                <c:pt idx="6">
                  <c:v>3.0584031971960597</c:v>
                </c:pt>
                <c:pt idx="7">
                  <c:v>2.8635589241649941</c:v>
                </c:pt>
                <c:pt idx="8">
                  <c:v>1.4215713391972065</c:v>
                </c:pt>
                <c:pt idx="10">
                  <c:v>2.2767734759575959</c:v>
                </c:pt>
              </c:numCache>
            </c:numRef>
          </c:val>
        </c:ser>
        <c:ser>
          <c:idx val="1"/>
          <c:order val="1"/>
          <c:tx>
            <c:strRef>
              <c:f>'speed up - fix color'!$I$1</c:f>
              <c:strCache>
                <c:ptCount val="1"/>
                <c:pt idx="0">
                  <c:v>zEC12</c:v>
                </c:pt>
              </c:strCache>
            </c:strRef>
          </c:tx>
          <c:spPr>
            <a:solidFill>
              <a:srgbClr val="FF0000"/>
            </a:solidFill>
            <a:ln>
              <a:noFill/>
            </a:ln>
            <a:effectLst/>
          </c:spPr>
          <c:invertIfNegative val="0"/>
          <c:cat>
            <c:strRef>
              <c:f>'speed up - fix color'!$G$2:$G$12</c:f>
              <c:strCache>
                <c:ptCount val="11"/>
                <c:pt idx="0">
                  <c:v>genome</c:v>
                </c:pt>
                <c:pt idx="1">
                  <c:v>intruder</c:v>
                </c:pt>
                <c:pt idx="2">
                  <c:v>kmeans-high</c:v>
                </c:pt>
                <c:pt idx="3">
                  <c:v>kmeans-low</c:v>
                </c:pt>
                <c:pt idx="4">
                  <c:v>labyrinth</c:v>
                </c:pt>
                <c:pt idx="5">
                  <c:v>ssca2</c:v>
                </c:pt>
                <c:pt idx="6">
                  <c:v>vacation-high</c:v>
                </c:pt>
                <c:pt idx="7">
                  <c:v>vacation-low</c:v>
                </c:pt>
                <c:pt idx="8">
                  <c:v>yada</c:v>
                </c:pt>
                <c:pt idx="10">
                  <c:v>geo.</c:v>
                </c:pt>
              </c:strCache>
            </c:strRef>
          </c:cat>
          <c:val>
            <c:numRef>
              <c:f>'speed up - fix color'!$I$2:$I$12</c:f>
              <c:numCache>
                <c:formatCode>General</c:formatCode>
                <c:ptCount val="11"/>
                <c:pt idx="0">
                  <c:v>3.22028714715597</c:v>
                </c:pt>
                <c:pt idx="1">
                  <c:v>2.5438398007710101</c:v>
                </c:pt>
                <c:pt idx="2">
                  <c:v>3.9371865535135</c:v>
                </c:pt>
                <c:pt idx="3">
                  <c:v>4.2155132013218397</c:v>
                </c:pt>
                <c:pt idx="4">
                  <c:v>1.02398058292988</c:v>
                </c:pt>
                <c:pt idx="5">
                  <c:v>3.0192191839093998</c:v>
                </c:pt>
                <c:pt idx="6">
                  <c:v>3.6545842289171202</c:v>
                </c:pt>
                <c:pt idx="7">
                  <c:v>3.7860968073709</c:v>
                </c:pt>
                <c:pt idx="8">
                  <c:v>0.93714052858075203</c:v>
                </c:pt>
                <c:pt idx="10">
                  <c:v>2.6011187237028839</c:v>
                </c:pt>
              </c:numCache>
            </c:numRef>
          </c:val>
        </c:ser>
        <c:ser>
          <c:idx val="2"/>
          <c:order val="2"/>
          <c:tx>
            <c:strRef>
              <c:f>'speed up - fix color'!$J$1</c:f>
              <c:strCache>
                <c:ptCount val="1"/>
                <c:pt idx="0">
                  <c:v>Haswell</c:v>
                </c:pt>
              </c:strCache>
            </c:strRef>
          </c:tx>
          <c:spPr>
            <a:solidFill>
              <a:schemeClr val="accent3"/>
            </a:solidFill>
            <a:ln>
              <a:noFill/>
            </a:ln>
            <a:effectLst/>
          </c:spPr>
          <c:invertIfNegative val="0"/>
          <c:cat>
            <c:strRef>
              <c:f>'speed up - fix color'!$G$2:$G$12</c:f>
              <c:strCache>
                <c:ptCount val="11"/>
                <c:pt idx="0">
                  <c:v>genome</c:v>
                </c:pt>
                <c:pt idx="1">
                  <c:v>intruder</c:v>
                </c:pt>
                <c:pt idx="2">
                  <c:v>kmeans-high</c:v>
                </c:pt>
                <c:pt idx="3">
                  <c:v>kmeans-low</c:v>
                </c:pt>
                <c:pt idx="4">
                  <c:v>labyrinth</c:v>
                </c:pt>
                <c:pt idx="5">
                  <c:v>ssca2</c:v>
                </c:pt>
                <c:pt idx="6">
                  <c:v>vacation-high</c:v>
                </c:pt>
                <c:pt idx="7">
                  <c:v>vacation-low</c:v>
                </c:pt>
                <c:pt idx="8">
                  <c:v>yada</c:v>
                </c:pt>
                <c:pt idx="10">
                  <c:v>geo.</c:v>
                </c:pt>
              </c:strCache>
            </c:strRef>
          </c:cat>
          <c:val>
            <c:numRef>
              <c:f>'speed up - fix color'!$J$2:$J$12</c:f>
              <c:numCache>
                <c:formatCode>General</c:formatCode>
                <c:ptCount val="11"/>
                <c:pt idx="0">
                  <c:v>2.7719210762536202</c:v>
                </c:pt>
                <c:pt idx="1">
                  <c:v>2.6475898504336302</c:v>
                </c:pt>
                <c:pt idx="2">
                  <c:v>3.5249615127365401</c:v>
                </c:pt>
                <c:pt idx="3">
                  <c:v>3.70863239815914</c:v>
                </c:pt>
                <c:pt idx="4">
                  <c:v>1.01704998052906</c:v>
                </c:pt>
                <c:pt idx="5">
                  <c:v>1.9252246341138</c:v>
                </c:pt>
                <c:pt idx="6">
                  <c:v>3.2987016811575698</c:v>
                </c:pt>
                <c:pt idx="7">
                  <c:v>3.3912163267941602</c:v>
                </c:pt>
                <c:pt idx="8">
                  <c:v>0.85493537356318805</c:v>
                </c:pt>
                <c:pt idx="10">
                  <c:v>2.2993555973959796</c:v>
                </c:pt>
              </c:numCache>
            </c:numRef>
          </c:val>
        </c:ser>
        <c:ser>
          <c:idx val="3"/>
          <c:order val="3"/>
          <c:tx>
            <c:strRef>
              <c:f>'speed up - fix color'!$K$1</c:f>
              <c:strCache>
                <c:ptCount val="1"/>
                <c:pt idx="0">
                  <c:v>POWER8</c:v>
                </c:pt>
              </c:strCache>
            </c:strRef>
          </c:tx>
          <c:spPr>
            <a:solidFill>
              <a:srgbClr val="0070C0"/>
            </a:solidFill>
            <a:ln>
              <a:noFill/>
            </a:ln>
            <a:effectLst/>
          </c:spPr>
          <c:invertIfNegative val="0"/>
          <c:cat>
            <c:strRef>
              <c:f>'speed up - fix color'!$G$2:$G$12</c:f>
              <c:strCache>
                <c:ptCount val="11"/>
                <c:pt idx="0">
                  <c:v>genome</c:v>
                </c:pt>
                <c:pt idx="1">
                  <c:v>intruder</c:v>
                </c:pt>
                <c:pt idx="2">
                  <c:v>kmeans-high</c:v>
                </c:pt>
                <c:pt idx="3">
                  <c:v>kmeans-low</c:v>
                </c:pt>
                <c:pt idx="4">
                  <c:v>labyrinth</c:v>
                </c:pt>
                <c:pt idx="5">
                  <c:v>ssca2</c:v>
                </c:pt>
                <c:pt idx="6">
                  <c:v>vacation-high</c:v>
                </c:pt>
                <c:pt idx="7">
                  <c:v>vacation-low</c:v>
                </c:pt>
                <c:pt idx="8">
                  <c:v>yada</c:v>
                </c:pt>
                <c:pt idx="10">
                  <c:v>geo.</c:v>
                </c:pt>
              </c:strCache>
            </c:strRef>
          </c:cat>
          <c:val>
            <c:numRef>
              <c:f>'speed up - fix color'!$K$2:$K$12</c:f>
              <c:numCache>
                <c:formatCode>General</c:formatCode>
                <c:ptCount val="11"/>
                <c:pt idx="0">
                  <c:v>3.34603326057786</c:v>
                </c:pt>
                <c:pt idx="1">
                  <c:v>2.1408625030225101</c:v>
                </c:pt>
                <c:pt idx="2">
                  <c:v>4.3858925419781096</c:v>
                </c:pt>
                <c:pt idx="3">
                  <c:v>4.5797950310121802</c:v>
                </c:pt>
                <c:pt idx="4">
                  <c:v>0.99587926654044401</c:v>
                </c:pt>
                <c:pt idx="5">
                  <c:v>2.7449538274359502</c:v>
                </c:pt>
                <c:pt idx="6">
                  <c:v>1.8015065558218599</c:v>
                </c:pt>
                <c:pt idx="7">
                  <c:v>2.42762761104491</c:v>
                </c:pt>
                <c:pt idx="8">
                  <c:v>0.93772385184516904</c:v>
                </c:pt>
                <c:pt idx="10">
                  <c:v>2.2719899595883759</c:v>
                </c:pt>
              </c:numCache>
            </c:numRef>
          </c:val>
        </c:ser>
        <c:dLbls>
          <c:showLegendKey val="0"/>
          <c:showVal val="0"/>
          <c:showCatName val="0"/>
          <c:showSerName val="0"/>
          <c:showPercent val="0"/>
          <c:showBubbleSize val="0"/>
        </c:dLbls>
        <c:gapWidth val="219"/>
        <c:overlap val="-27"/>
        <c:axId val="338806360"/>
        <c:axId val="338806752"/>
      </c:barChart>
      <c:catAx>
        <c:axId val="338806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338806752"/>
        <c:crosses val="autoZero"/>
        <c:auto val="1"/>
        <c:lblAlgn val="ctr"/>
        <c:lblOffset val="100"/>
        <c:noMultiLvlLbl val="0"/>
      </c:catAx>
      <c:valAx>
        <c:axId val="3388067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a:t>Speed-up over sequential</a:t>
                </a:r>
              </a:p>
            </c:rich>
          </c:tx>
          <c:layout/>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3388063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sz="1100" baseline="0"/>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Speed up over sequential</a:t>
            </a:r>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'speed-up abort color'!$B$86</c:f>
              <c:strCache>
                <c:ptCount val="1"/>
                <c:pt idx="0">
                  <c:v>Speed up</c:v>
                </c:pt>
              </c:strCache>
            </c:strRef>
          </c:tx>
          <c:spPr>
            <a:solidFill>
              <a:srgbClr val="00B0F0"/>
            </a:solidFill>
            <a:ln>
              <a:noFill/>
            </a:ln>
            <a:effectLst/>
          </c:spPr>
          <c:invertIfNegative val="0"/>
          <c:cat>
            <c:strRef>
              <c:f>'speed-up abort color'!$A$87:$A$90</c:f>
              <c:strCache>
                <c:ptCount val="4"/>
                <c:pt idx="0">
                  <c:v>BG/Q</c:v>
                </c:pt>
                <c:pt idx="1">
                  <c:v>zEC12</c:v>
                </c:pt>
                <c:pt idx="2">
                  <c:v>Haswell</c:v>
                </c:pt>
                <c:pt idx="3">
                  <c:v>POWER8</c:v>
                </c:pt>
              </c:strCache>
            </c:strRef>
          </c:cat>
          <c:val>
            <c:numRef>
              <c:f>'speed-up abort color'!$B$87:$B$90</c:f>
              <c:numCache>
                <c:formatCode>General</c:formatCode>
                <c:ptCount val="4"/>
                <c:pt idx="0">
                  <c:v>2.8635589241649941</c:v>
                </c:pt>
                <c:pt idx="1">
                  <c:v>3.7860968073709</c:v>
                </c:pt>
                <c:pt idx="2">
                  <c:v>3.3912163267941602</c:v>
                </c:pt>
                <c:pt idx="3">
                  <c:v>2.42762761104491</c:v>
                </c:pt>
              </c:numCache>
            </c:numRef>
          </c:val>
        </c:ser>
        <c:dLbls>
          <c:showLegendKey val="0"/>
          <c:showVal val="0"/>
          <c:showCatName val="0"/>
          <c:showSerName val="0"/>
          <c:showPercent val="0"/>
          <c:showBubbleSize val="0"/>
        </c:dLbls>
        <c:gapWidth val="219"/>
        <c:overlap val="-27"/>
        <c:axId val="231866616"/>
        <c:axId val="231865048"/>
      </c:barChart>
      <c:catAx>
        <c:axId val="231866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231865048"/>
        <c:crosses val="autoZero"/>
        <c:auto val="1"/>
        <c:lblAlgn val="ctr"/>
        <c:lblOffset val="100"/>
        <c:noMultiLvlLbl val="0"/>
      </c:catAx>
      <c:valAx>
        <c:axId val="231865048"/>
        <c:scaling>
          <c:orientation val="minMax"/>
          <c:max val="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231866616"/>
        <c:crosses val="autoZero"/>
        <c:crossBetween val="between"/>
      </c:valAx>
      <c:spPr>
        <a:noFill/>
        <a:ln>
          <a:noFill/>
        </a:ln>
        <a:effectLst/>
      </c:spPr>
    </c:plotArea>
    <c:plotVisOnly val="1"/>
    <c:dispBlanksAs val="gap"/>
    <c:showDLblsOverMax val="0"/>
  </c:chart>
  <c:spPr>
    <a:noFill/>
    <a:ln>
      <a:noFill/>
    </a:ln>
    <a:effectLst/>
  </c:spPr>
  <c:txPr>
    <a:bodyPr/>
    <a:lstStyle/>
    <a:p>
      <a:pPr>
        <a:defRPr sz="1400" baseline="0"/>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Transaction</a:t>
            </a:r>
            <a:r>
              <a:rPr lang="en-US" baseline="0"/>
              <a:t> abort ratio (%)</a:t>
            </a:r>
            <a:endParaRPr lang="en-US"/>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stacked"/>
        <c:varyColors val="0"/>
        <c:ser>
          <c:idx val="0"/>
          <c:order val="0"/>
          <c:tx>
            <c:strRef>
              <c:f>'speed-up abort color'!$E$86</c:f>
              <c:strCache>
                <c:ptCount val="1"/>
                <c:pt idx="0">
                  <c:v>Capacity overflow</c:v>
                </c:pt>
              </c:strCache>
            </c:strRef>
          </c:tx>
          <c:spPr>
            <a:solidFill>
              <a:srgbClr val="FF0000"/>
            </a:solidFill>
            <a:ln>
              <a:noFill/>
            </a:ln>
            <a:effectLst/>
          </c:spPr>
          <c:invertIfNegative val="0"/>
          <c:cat>
            <c:strRef>
              <c:f>'speed-up abort color'!$D$87:$D$90</c:f>
              <c:strCache>
                <c:ptCount val="4"/>
                <c:pt idx="0">
                  <c:v>BG/Q</c:v>
                </c:pt>
                <c:pt idx="1">
                  <c:v>zEC12</c:v>
                </c:pt>
                <c:pt idx="2">
                  <c:v>Haswell</c:v>
                </c:pt>
                <c:pt idx="3">
                  <c:v>POWER8</c:v>
                </c:pt>
              </c:strCache>
            </c:strRef>
          </c:cat>
          <c:val>
            <c:numRef>
              <c:f>'speed-up abort color'!$E$87:$E$90</c:f>
              <c:numCache>
                <c:formatCode>General</c:formatCode>
                <c:ptCount val="4"/>
                <c:pt idx="1">
                  <c:v>1.3988561748981039</c:v>
                </c:pt>
                <c:pt idx="2">
                  <c:v>0.60071778044660495</c:v>
                </c:pt>
                <c:pt idx="3">
                  <c:v>15.562944370593094</c:v>
                </c:pt>
              </c:numCache>
            </c:numRef>
          </c:val>
        </c:ser>
        <c:ser>
          <c:idx val="1"/>
          <c:order val="1"/>
          <c:tx>
            <c:strRef>
              <c:f>'speed-up abort color'!$F$86</c:f>
              <c:strCache>
                <c:ptCount val="1"/>
                <c:pt idx="0">
                  <c:v>Data conflict</c:v>
                </c:pt>
              </c:strCache>
            </c:strRef>
          </c:tx>
          <c:spPr>
            <a:solidFill>
              <a:srgbClr val="0070C0"/>
            </a:solidFill>
            <a:ln>
              <a:noFill/>
            </a:ln>
            <a:effectLst/>
          </c:spPr>
          <c:invertIfNegative val="0"/>
          <c:cat>
            <c:strRef>
              <c:f>'speed-up abort color'!$D$87:$D$90</c:f>
              <c:strCache>
                <c:ptCount val="4"/>
                <c:pt idx="0">
                  <c:v>BG/Q</c:v>
                </c:pt>
                <c:pt idx="1">
                  <c:v>zEC12</c:v>
                </c:pt>
                <c:pt idx="2">
                  <c:v>Haswell</c:v>
                </c:pt>
                <c:pt idx="3">
                  <c:v>POWER8</c:v>
                </c:pt>
              </c:strCache>
            </c:strRef>
          </c:cat>
          <c:val>
            <c:numRef>
              <c:f>'speed-up abort color'!$F$87:$F$90</c:f>
              <c:numCache>
                <c:formatCode>General</c:formatCode>
                <c:ptCount val="4"/>
                <c:pt idx="1">
                  <c:v>1.3470626217007697</c:v>
                </c:pt>
                <c:pt idx="2">
                  <c:v>12.27763265508294</c:v>
                </c:pt>
                <c:pt idx="3">
                  <c:v>1.8601193079865697</c:v>
                </c:pt>
              </c:numCache>
            </c:numRef>
          </c:val>
        </c:ser>
        <c:ser>
          <c:idx val="2"/>
          <c:order val="2"/>
          <c:tx>
            <c:strRef>
              <c:f>'speed-up abort color'!$G$86</c:f>
              <c:strCache>
                <c:ptCount val="1"/>
                <c:pt idx="0">
                  <c:v>Other</c:v>
                </c:pt>
              </c:strCache>
            </c:strRef>
          </c:tx>
          <c:spPr>
            <a:solidFill>
              <a:schemeClr val="accent3"/>
            </a:solidFill>
            <a:ln>
              <a:noFill/>
            </a:ln>
            <a:effectLst/>
          </c:spPr>
          <c:invertIfNegative val="0"/>
          <c:cat>
            <c:strRef>
              <c:f>'speed-up abort color'!$D$87:$D$90</c:f>
              <c:strCache>
                <c:ptCount val="4"/>
                <c:pt idx="0">
                  <c:v>BG/Q</c:v>
                </c:pt>
                <c:pt idx="1">
                  <c:v>zEC12</c:v>
                </c:pt>
                <c:pt idx="2">
                  <c:v>Haswell</c:v>
                </c:pt>
                <c:pt idx="3">
                  <c:v>POWER8</c:v>
                </c:pt>
              </c:strCache>
            </c:strRef>
          </c:cat>
          <c:val>
            <c:numRef>
              <c:f>'speed-up abort color'!$G$87:$G$90</c:f>
              <c:numCache>
                <c:formatCode>General</c:formatCode>
                <c:ptCount val="4"/>
                <c:pt idx="1">
                  <c:v>6.9123419388147704</c:v>
                </c:pt>
                <c:pt idx="2">
                  <c:v>3.5858048793584993</c:v>
                </c:pt>
                <c:pt idx="3">
                  <c:v>5.2110344122535172E-2</c:v>
                </c:pt>
              </c:numCache>
            </c:numRef>
          </c:val>
        </c:ser>
        <c:ser>
          <c:idx val="3"/>
          <c:order val="3"/>
          <c:tx>
            <c:strRef>
              <c:f>'speed-up abort color'!$H$86</c:f>
              <c:strCache>
                <c:ptCount val="1"/>
                <c:pt idx="0">
                  <c:v>Lock conflict</c:v>
                </c:pt>
              </c:strCache>
            </c:strRef>
          </c:tx>
          <c:spPr>
            <a:solidFill>
              <a:srgbClr val="FFC000"/>
            </a:solidFill>
            <a:ln>
              <a:noFill/>
            </a:ln>
            <a:effectLst/>
          </c:spPr>
          <c:invertIfNegative val="0"/>
          <c:cat>
            <c:strRef>
              <c:f>'speed-up abort color'!$D$87:$D$90</c:f>
              <c:strCache>
                <c:ptCount val="4"/>
                <c:pt idx="0">
                  <c:v>BG/Q</c:v>
                </c:pt>
                <c:pt idx="1">
                  <c:v>zEC12</c:v>
                </c:pt>
                <c:pt idx="2">
                  <c:v>Haswell</c:v>
                </c:pt>
                <c:pt idx="3">
                  <c:v>POWER8</c:v>
                </c:pt>
              </c:strCache>
            </c:strRef>
          </c:cat>
          <c:val>
            <c:numRef>
              <c:f>'speed-up abort color'!$H$87:$H$90</c:f>
              <c:numCache>
                <c:formatCode>General</c:formatCode>
                <c:ptCount val="4"/>
                <c:pt idx="1">
                  <c:v>4.0679056803055877E-2</c:v>
                </c:pt>
                <c:pt idx="2">
                  <c:v>1.2801909768381554</c:v>
                </c:pt>
                <c:pt idx="3">
                  <c:v>43.6003404002754</c:v>
                </c:pt>
              </c:numCache>
            </c:numRef>
          </c:val>
        </c:ser>
        <c:ser>
          <c:idx val="4"/>
          <c:order val="4"/>
          <c:tx>
            <c:strRef>
              <c:f>'speed-up abort color'!$I$86</c:f>
              <c:strCache>
                <c:ptCount val="1"/>
                <c:pt idx="0">
                  <c:v>Unclassified</c:v>
                </c:pt>
              </c:strCache>
            </c:strRef>
          </c:tx>
          <c:spPr>
            <a:solidFill>
              <a:schemeClr val="tx1"/>
            </a:solidFill>
            <a:ln>
              <a:noFill/>
            </a:ln>
            <a:effectLst/>
          </c:spPr>
          <c:invertIfNegative val="0"/>
          <c:cat>
            <c:strRef>
              <c:f>'speed-up abort color'!$D$87:$D$90</c:f>
              <c:strCache>
                <c:ptCount val="4"/>
                <c:pt idx="0">
                  <c:v>BG/Q</c:v>
                </c:pt>
                <c:pt idx="1">
                  <c:v>zEC12</c:v>
                </c:pt>
                <c:pt idx="2">
                  <c:v>Haswell</c:v>
                </c:pt>
                <c:pt idx="3">
                  <c:v>POWER8</c:v>
                </c:pt>
              </c:strCache>
            </c:strRef>
          </c:cat>
          <c:val>
            <c:numRef>
              <c:f>'speed-up abort color'!$I$87:$I$90</c:f>
              <c:numCache>
                <c:formatCode>General</c:formatCode>
                <c:ptCount val="4"/>
                <c:pt idx="0">
                  <c:v>0.162043988809116</c:v>
                </c:pt>
              </c:numCache>
            </c:numRef>
          </c:val>
        </c:ser>
        <c:dLbls>
          <c:showLegendKey val="0"/>
          <c:showVal val="0"/>
          <c:showCatName val="0"/>
          <c:showSerName val="0"/>
          <c:showPercent val="0"/>
          <c:showBubbleSize val="0"/>
        </c:dLbls>
        <c:gapWidth val="150"/>
        <c:overlap val="100"/>
        <c:axId val="231865440"/>
        <c:axId val="231864264"/>
      </c:barChart>
      <c:catAx>
        <c:axId val="231865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231864264"/>
        <c:crosses val="autoZero"/>
        <c:auto val="1"/>
        <c:lblAlgn val="ctr"/>
        <c:lblOffset val="100"/>
        <c:noMultiLvlLbl val="0"/>
      </c:catAx>
      <c:valAx>
        <c:axId val="23186426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231865440"/>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sz="1400" baseline="0"/>
      </a:pPr>
      <a:endParaRPr lang="ja-JP"/>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Speed up over sequential</a:t>
            </a:r>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'speed-up abort color'!$B$35</c:f>
              <c:strCache>
                <c:ptCount val="1"/>
                <c:pt idx="0">
                  <c:v>Speed up</c:v>
                </c:pt>
              </c:strCache>
            </c:strRef>
          </c:tx>
          <c:spPr>
            <a:solidFill>
              <a:srgbClr val="00B0F0"/>
            </a:solidFill>
            <a:ln>
              <a:noFill/>
            </a:ln>
            <a:effectLst/>
          </c:spPr>
          <c:invertIfNegative val="0"/>
          <c:cat>
            <c:strRef>
              <c:f>'speed-up abort color'!$A$36:$A$39</c:f>
              <c:strCache>
                <c:ptCount val="4"/>
                <c:pt idx="0">
                  <c:v>BG/Q</c:v>
                </c:pt>
                <c:pt idx="1">
                  <c:v>zEC12</c:v>
                </c:pt>
                <c:pt idx="2">
                  <c:v>Haswell</c:v>
                </c:pt>
                <c:pt idx="3">
                  <c:v>POWER8</c:v>
                </c:pt>
              </c:strCache>
            </c:strRef>
          </c:cat>
          <c:val>
            <c:numRef>
              <c:f>'speed-up abort color'!$B$36:$B$39</c:f>
              <c:numCache>
                <c:formatCode>General</c:formatCode>
                <c:ptCount val="4"/>
                <c:pt idx="0">
                  <c:v>3.2704764209886372</c:v>
                </c:pt>
                <c:pt idx="1">
                  <c:v>4.2155132013218397</c:v>
                </c:pt>
                <c:pt idx="2">
                  <c:v>3.70863239815914</c:v>
                </c:pt>
                <c:pt idx="3">
                  <c:v>4.5797950310121802</c:v>
                </c:pt>
              </c:numCache>
            </c:numRef>
          </c:val>
        </c:ser>
        <c:dLbls>
          <c:showLegendKey val="0"/>
          <c:showVal val="0"/>
          <c:showCatName val="0"/>
          <c:showSerName val="0"/>
          <c:showPercent val="0"/>
          <c:showBubbleSize val="0"/>
        </c:dLbls>
        <c:gapWidth val="219"/>
        <c:overlap val="-27"/>
        <c:axId val="226612416"/>
        <c:axId val="226611240"/>
      </c:barChart>
      <c:catAx>
        <c:axId val="226612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226611240"/>
        <c:crosses val="autoZero"/>
        <c:auto val="1"/>
        <c:lblAlgn val="ctr"/>
        <c:lblOffset val="100"/>
        <c:noMultiLvlLbl val="0"/>
      </c:catAx>
      <c:valAx>
        <c:axId val="2266112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226612416"/>
        <c:crosses val="autoZero"/>
        <c:crossBetween val="between"/>
      </c:valAx>
      <c:spPr>
        <a:noFill/>
        <a:ln>
          <a:noFill/>
        </a:ln>
        <a:effectLst/>
      </c:spPr>
    </c:plotArea>
    <c:plotVisOnly val="1"/>
    <c:dispBlanksAs val="gap"/>
    <c:showDLblsOverMax val="0"/>
  </c:chart>
  <c:spPr>
    <a:noFill/>
    <a:ln>
      <a:noFill/>
    </a:ln>
    <a:effectLst/>
  </c:spPr>
  <c:txPr>
    <a:bodyPr/>
    <a:lstStyle/>
    <a:p>
      <a:pPr>
        <a:defRPr sz="1400" baseline="0"/>
      </a:pPr>
      <a:endParaRPr lang="ja-JP"/>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Transaction</a:t>
            </a:r>
            <a:r>
              <a:rPr lang="en-US" baseline="0"/>
              <a:t> abort ratio (%)</a:t>
            </a:r>
            <a:endParaRPr lang="en-US"/>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stacked"/>
        <c:varyColors val="0"/>
        <c:ser>
          <c:idx val="0"/>
          <c:order val="0"/>
          <c:tx>
            <c:strRef>
              <c:f>'speed-up abort color'!$E$35</c:f>
              <c:strCache>
                <c:ptCount val="1"/>
                <c:pt idx="0">
                  <c:v>Capacity overflow</c:v>
                </c:pt>
              </c:strCache>
            </c:strRef>
          </c:tx>
          <c:spPr>
            <a:solidFill>
              <a:srgbClr val="FF0000"/>
            </a:solidFill>
            <a:ln>
              <a:noFill/>
            </a:ln>
            <a:effectLst/>
          </c:spPr>
          <c:invertIfNegative val="0"/>
          <c:cat>
            <c:strRef>
              <c:f>'speed-up abort color'!$D$36:$D$39</c:f>
              <c:strCache>
                <c:ptCount val="4"/>
                <c:pt idx="0">
                  <c:v>BG/Q</c:v>
                </c:pt>
                <c:pt idx="1">
                  <c:v>zEC12</c:v>
                </c:pt>
                <c:pt idx="2">
                  <c:v>Haswell</c:v>
                </c:pt>
                <c:pt idx="3">
                  <c:v>POWER8</c:v>
                </c:pt>
              </c:strCache>
            </c:strRef>
          </c:cat>
          <c:val>
            <c:numRef>
              <c:f>'speed-up abort color'!$E$36:$E$39</c:f>
              <c:numCache>
                <c:formatCode>General</c:formatCode>
                <c:ptCount val="4"/>
                <c:pt idx="1">
                  <c:v>2.8645076648750459E-4</c:v>
                </c:pt>
                <c:pt idx="2">
                  <c:v>1.3366518421907716</c:v>
                </c:pt>
                <c:pt idx="3">
                  <c:v>3.2578226364264415E-5</c:v>
                </c:pt>
              </c:numCache>
            </c:numRef>
          </c:val>
        </c:ser>
        <c:ser>
          <c:idx val="1"/>
          <c:order val="1"/>
          <c:tx>
            <c:strRef>
              <c:f>'speed-up abort color'!$F$35</c:f>
              <c:strCache>
                <c:ptCount val="1"/>
                <c:pt idx="0">
                  <c:v>Data conflict</c:v>
                </c:pt>
              </c:strCache>
            </c:strRef>
          </c:tx>
          <c:spPr>
            <a:solidFill>
              <a:srgbClr val="0070C0"/>
            </a:solidFill>
            <a:ln>
              <a:noFill/>
            </a:ln>
            <a:effectLst/>
          </c:spPr>
          <c:invertIfNegative val="0"/>
          <c:cat>
            <c:strRef>
              <c:f>'speed-up abort color'!$D$36:$D$39</c:f>
              <c:strCache>
                <c:ptCount val="4"/>
                <c:pt idx="0">
                  <c:v>BG/Q</c:v>
                </c:pt>
                <c:pt idx="1">
                  <c:v>zEC12</c:v>
                </c:pt>
                <c:pt idx="2">
                  <c:v>Haswell</c:v>
                </c:pt>
                <c:pt idx="3">
                  <c:v>POWER8</c:v>
                </c:pt>
              </c:strCache>
            </c:strRef>
          </c:cat>
          <c:val>
            <c:numRef>
              <c:f>'speed-up abort color'!$F$36:$F$39</c:f>
              <c:numCache>
                <c:formatCode>General</c:formatCode>
                <c:ptCount val="4"/>
                <c:pt idx="1">
                  <c:v>8.7559659609370469E-2</c:v>
                </c:pt>
                <c:pt idx="2">
                  <c:v>21.628957777869459</c:v>
                </c:pt>
                <c:pt idx="3">
                  <c:v>0.32541168631774975</c:v>
                </c:pt>
              </c:numCache>
            </c:numRef>
          </c:val>
        </c:ser>
        <c:ser>
          <c:idx val="2"/>
          <c:order val="2"/>
          <c:tx>
            <c:strRef>
              <c:f>'speed-up abort color'!$G$35</c:f>
              <c:strCache>
                <c:ptCount val="1"/>
                <c:pt idx="0">
                  <c:v>Other</c:v>
                </c:pt>
              </c:strCache>
            </c:strRef>
          </c:tx>
          <c:spPr>
            <a:solidFill>
              <a:schemeClr val="accent3"/>
            </a:solidFill>
            <a:ln>
              <a:noFill/>
            </a:ln>
            <a:effectLst/>
          </c:spPr>
          <c:invertIfNegative val="0"/>
          <c:cat>
            <c:strRef>
              <c:f>'speed-up abort color'!$D$36:$D$39</c:f>
              <c:strCache>
                <c:ptCount val="4"/>
                <c:pt idx="0">
                  <c:v>BG/Q</c:v>
                </c:pt>
                <c:pt idx="1">
                  <c:v>zEC12</c:v>
                </c:pt>
                <c:pt idx="2">
                  <c:v>Haswell</c:v>
                </c:pt>
                <c:pt idx="3">
                  <c:v>POWER8</c:v>
                </c:pt>
              </c:strCache>
            </c:strRef>
          </c:cat>
          <c:val>
            <c:numRef>
              <c:f>'speed-up abort color'!$G$36:$G$39</c:f>
              <c:numCache>
                <c:formatCode>General</c:formatCode>
                <c:ptCount val="4"/>
                <c:pt idx="1">
                  <c:v>6.3181357776428095</c:v>
                </c:pt>
                <c:pt idx="2">
                  <c:v>2.4943464506270233E-2</c:v>
                </c:pt>
                <c:pt idx="3">
                  <c:v>1.0180695738832466E-3</c:v>
                </c:pt>
              </c:numCache>
            </c:numRef>
          </c:val>
        </c:ser>
        <c:ser>
          <c:idx val="3"/>
          <c:order val="3"/>
          <c:tx>
            <c:strRef>
              <c:f>'speed-up abort color'!$H$35</c:f>
              <c:strCache>
                <c:ptCount val="1"/>
                <c:pt idx="0">
                  <c:v>Lock conflict</c:v>
                </c:pt>
              </c:strCache>
            </c:strRef>
          </c:tx>
          <c:spPr>
            <a:solidFill>
              <a:srgbClr val="FFC000"/>
            </a:solidFill>
            <a:ln>
              <a:noFill/>
            </a:ln>
            <a:effectLst/>
          </c:spPr>
          <c:invertIfNegative val="0"/>
          <c:cat>
            <c:strRef>
              <c:f>'speed-up abort color'!$D$36:$D$39</c:f>
              <c:strCache>
                <c:ptCount val="4"/>
                <c:pt idx="0">
                  <c:v>BG/Q</c:v>
                </c:pt>
                <c:pt idx="1">
                  <c:v>zEC12</c:v>
                </c:pt>
                <c:pt idx="2">
                  <c:v>Haswell</c:v>
                </c:pt>
                <c:pt idx="3">
                  <c:v>POWER8</c:v>
                </c:pt>
              </c:strCache>
            </c:strRef>
          </c:cat>
          <c:val>
            <c:numRef>
              <c:f>'speed-up abort color'!$H$36:$H$39</c:f>
              <c:numCache>
                <c:formatCode>General</c:formatCode>
                <c:ptCount val="4"/>
                <c:pt idx="1">
                  <c:v>1.3343529375620521E-3</c:v>
                </c:pt>
                <c:pt idx="2">
                  <c:v>1.2317887928831981</c:v>
                </c:pt>
                <c:pt idx="3">
                  <c:v>2.0361391477665274E-5</c:v>
                </c:pt>
              </c:numCache>
            </c:numRef>
          </c:val>
        </c:ser>
        <c:ser>
          <c:idx val="4"/>
          <c:order val="4"/>
          <c:tx>
            <c:strRef>
              <c:f>'speed-up abort color'!$I$35</c:f>
              <c:strCache>
                <c:ptCount val="1"/>
                <c:pt idx="0">
                  <c:v>Unclassified</c:v>
                </c:pt>
              </c:strCache>
            </c:strRef>
          </c:tx>
          <c:spPr>
            <a:solidFill>
              <a:schemeClr val="tx1"/>
            </a:solidFill>
            <a:ln>
              <a:noFill/>
            </a:ln>
            <a:effectLst/>
          </c:spPr>
          <c:invertIfNegative val="0"/>
          <c:cat>
            <c:strRef>
              <c:f>'speed-up abort color'!$D$36:$D$39</c:f>
              <c:strCache>
                <c:ptCount val="4"/>
                <c:pt idx="0">
                  <c:v>BG/Q</c:v>
                </c:pt>
                <c:pt idx="1">
                  <c:v>zEC12</c:v>
                </c:pt>
                <c:pt idx="2">
                  <c:v>Haswell</c:v>
                </c:pt>
                <c:pt idx="3">
                  <c:v>POWER8</c:v>
                </c:pt>
              </c:strCache>
            </c:strRef>
          </c:cat>
          <c:val>
            <c:numRef>
              <c:f>'speed-up abort color'!$I$36:$I$39</c:f>
              <c:numCache>
                <c:formatCode>General</c:formatCode>
                <c:ptCount val="4"/>
                <c:pt idx="0">
                  <c:v>0.94852040705560203</c:v>
                </c:pt>
              </c:numCache>
            </c:numRef>
          </c:val>
        </c:ser>
        <c:dLbls>
          <c:showLegendKey val="0"/>
          <c:showVal val="0"/>
          <c:showCatName val="0"/>
          <c:showSerName val="0"/>
          <c:showPercent val="0"/>
          <c:showBubbleSize val="0"/>
        </c:dLbls>
        <c:gapWidth val="150"/>
        <c:overlap val="100"/>
        <c:axId val="88521720"/>
        <c:axId val="88521328"/>
      </c:barChart>
      <c:catAx>
        <c:axId val="88521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88521328"/>
        <c:crosses val="autoZero"/>
        <c:auto val="1"/>
        <c:lblAlgn val="ctr"/>
        <c:lblOffset val="100"/>
        <c:noMultiLvlLbl val="0"/>
      </c:catAx>
      <c:valAx>
        <c:axId val="8852132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88521720"/>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sz="1400" baseline="0"/>
      </a:pPr>
      <a:endParaRPr lang="ja-JP"/>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Speed up over sequential</a:t>
            </a:r>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'speed-up abort color'!$B$104</c:f>
              <c:strCache>
                <c:ptCount val="1"/>
                <c:pt idx="0">
                  <c:v>Speed up</c:v>
                </c:pt>
              </c:strCache>
            </c:strRef>
          </c:tx>
          <c:spPr>
            <a:solidFill>
              <a:srgbClr val="00B0F0"/>
            </a:solidFill>
            <a:ln>
              <a:noFill/>
            </a:ln>
            <a:effectLst/>
          </c:spPr>
          <c:invertIfNegative val="0"/>
          <c:cat>
            <c:strRef>
              <c:f>'speed-up abort color'!$A$105:$A$108</c:f>
              <c:strCache>
                <c:ptCount val="4"/>
                <c:pt idx="0">
                  <c:v>BG/Q</c:v>
                </c:pt>
                <c:pt idx="1">
                  <c:v>zEC12</c:v>
                </c:pt>
                <c:pt idx="2">
                  <c:v>Haswell</c:v>
                </c:pt>
                <c:pt idx="3">
                  <c:v>POWER8</c:v>
                </c:pt>
              </c:strCache>
            </c:strRef>
          </c:cat>
          <c:val>
            <c:numRef>
              <c:f>'speed-up abort color'!$B$105:$B$108</c:f>
              <c:numCache>
                <c:formatCode>General</c:formatCode>
                <c:ptCount val="4"/>
                <c:pt idx="0">
                  <c:v>1.4215713391972065</c:v>
                </c:pt>
                <c:pt idx="1">
                  <c:v>0.93714052858075203</c:v>
                </c:pt>
                <c:pt idx="2">
                  <c:v>0.85493537356318805</c:v>
                </c:pt>
                <c:pt idx="3">
                  <c:v>0.93772385184516904</c:v>
                </c:pt>
              </c:numCache>
            </c:numRef>
          </c:val>
        </c:ser>
        <c:dLbls>
          <c:showLegendKey val="0"/>
          <c:showVal val="0"/>
          <c:showCatName val="0"/>
          <c:showSerName val="0"/>
          <c:showPercent val="0"/>
          <c:showBubbleSize val="0"/>
        </c:dLbls>
        <c:gapWidth val="219"/>
        <c:overlap val="-27"/>
        <c:axId val="341260872"/>
        <c:axId val="341261264"/>
      </c:barChart>
      <c:catAx>
        <c:axId val="341260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341261264"/>
        <c:crosses val="autoZero"/>
        <c:auto val="1"/>
        <c:lblAlgn val="ctr"/>
        <c:lblOffset val="100"/>
        <c:noMultiLvlLbl val="0"/>
      </c:catAx>
      <c:valAx>
        <c:axId val="341261264"/>
        <c:scaling>
          <c:orientation val="minMax"/>
          <c:max val="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341260872"/>
        <c:crosses val="autoZero"/>
        <c:crossBetween val="between"/>
      </c:valAx>
      <c:spPr>
        <a:noFill/>
        <a:ln>
          <a:noFill/>
        </a:ln>
        <a:effectLst/>
      </c:spPr>
    </c:plotArea>
    <c:plotVisOnly val="1"/>
    <c:dispBlanksAs val="gap"/>
    <c:showDLblsOverMax val="0"/>
  </c:chart>
  <c:spPr>
    <a:noFill/>
    <a:ln>
      <a:noFill/>
    </a:ln>
    <a:effectLst/>
  </c:spPr>
  <c:txPr>
    <a:bodyPr/>
    <a:lstStyle/>
    <a:p>
      <a:pPr>
        <a:defRPr sz="1400" baseline="0"/>
      </a:pPr>
      <a:endParaRPr lang="ja-JP"/>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Transaction</a:t>
            </a:r>
            <a:r>
              <a:rPr lang="en-US" baseline="0"/>
              <a:t> abort ratio (%)</a:t>
            </a:r>
            <a:endParaRPr lang="en-US"/>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stacked"/>
        <c:varyColors val="0"/>
        <c:ser>
          <c:idx val="0"/>
          <c:order val="0"/>
          <c:tx>
            <c:strRef>
              <c:f>'speed-up abort color'!$E$104</c:f>
              <c:strCache>
                <c:ptCount val="1"/>
                <c:pt idx="0">
                  <c:v>Capacity overflow</c:v>
                </c:pt>
              </c:strCache>
            </c:strRef>
          </c:tx>
          <c:spPr>
            <a:solidFill>
              <a:srgbClr val="FF0000"/>
            </a:solidFill>
            <a:ln>
              <a:noFill/>
            </a:ln>
            <a:effectLst/>
          </c:spPr>
          <c:invertIfNegative val="0"/>
          <c:cat>
            <c:strRef>
              <c:f>'speed-up abort color'!$D$105:$D$108</c:f>
              <c:strCache>
                <c:ptCount val="4"/>
                <c:pt idx="0">
                  <c:v>BG/Q</c:v>
                </c:pt>
                <c:pt idx="1">
                  <c:v>zEC12</c:v>
                </c:pt>
                <c:pt idx="2">
                  <c:v>Haswell</c:v>
                </c:pt>
                <c:pt idx="3">
                  <c:v>POWER8</c:v>
                </c:pt>
              </c:strCache>
            </c:strRef>
          </c:cat>
          <c:val>
            <c:numRef>
              <c:f>'speed-up abort color'!$E$105:$E$108</c:f>
              <c:numCache>
                <c:formatCode>General</c:formatCode>
                <c:ptCount val="4"/>
                <c:pt idx="1">
                  <c:v>0.65836110714861651</c:v>
                </c:pt>
                <c:pt idx="2">
                  <c:v>0.12414770166467008</c:v>
                </c:pt>
                <c:pt idx="3">
                  <c:v>10.149318304844693</c:v>
                </c:pt>
              </c:numCache>
            </c:numRef>
          </c:val>
        </c:ser>
        <c:ser>
          <c:idx val="1"/>
          <c:order val="1"/>
          <c:tx>
            <c:strRef>
              <c:f>'speed-up abort color'!$F$104</c:f>
              <c:strCache>
                <c:ptCount val="1"/>
                <c:pt idx="0">
                  <c:v>Data conflict</c:v>
                </c:pt>
              </c:strCache>
            </c:strRef>
          </c:tx>
          <c:spPr>
            <a:solidFill>
              <a:srgbClr val="0070C0"/>
            </a:solidFill>
            <a:ln>
              <a:noFill/>
            </a:ln>
            <a:effectLst/>
          </c:spPr>
          <c:invertIfNegative val="0"/>
          <c:cat>
            <c:strRef>
              <c:f>'speed-up abort color'!$D$105:$D$108</c:f>
              <c:strCache>
                <c:ptCount val="4"/>
                <c:pt idx="0">
                  <c:v>BG/Q</c:v>
                </c:pt>
                <c:pt idx="1">
                  <c:v>zEC12</c:v>
                </c:pt>
                <c:pt idx="2">
                  <c:v>Haswell</c:v>
                </c:pt>
                <c:pt idx="3">
                  <c:v>POWER8</c:v>
                </c:pt>
              </c:strCache>
            </c:strRef>
          </c:cat>
          <c:val>
            <c:numRef>
              <c:f>'speed-up abort color'!$F$105:$F$108</c:f>
              <c:numCache>
                <c:formatCode>General</c:formatCode>
                <c:ptCount val="4"/>
                <c:pt idx="1">
                  <c:v>27.438932371001041</c:v>
                </c:pt>
                <c:pt idx="2">
                  <c:v>3.3869129307480277</c:v>
                </c:pt>
                <c:pt idx="3">
                  <c:v>14.679441088234706</c:v>
                </c:pt>
              </c:numCache>
            </c:numRef>
          </c:val>
        </c:ser>
        <c:ser>
          <c:idx val="2"/>
          <c:order val="2"/>
          <c:tx>
            <c:strRef>
              <c:f>'speed-up abort color'!$G$104</c:f>
              <c:strCache>
                <c:ptCount val="1"/>
                <c:pt idx="0">
                  <c:v>Other</c:v>
                </c:pt>
              </c:strCache>
            </c:strRef>
          </c:tx>
          <c:spPr>
            <a:solidFill>
              <a:schemeClr val="accent3"/>
            </a:solidFill>
            <a:ln>
              <a:noFill/>
            </a:ln>
            <a:effectLst/>
          </c:spPr>
          <c:invertIfNegative val="0"/>
          <c:cat>
            <c:strRef>
              <c:f>'speed-up abort color'!$D$105:$D$108</c:f>
              <c:strCache>
                <c:ptCount val="4"/>
                <c:pt idx="0">
                  <c:v>BG/Q</c:v>
                </c:pt>
                <c:pt idx="1">
                  <c:v>zEC12</c:v>
                </c:pt>
                <c:pt idx="2">
                  <c:v>Haswell</c:v>
                </c:pt>
                <c:pt idx="3">
                  <c:v>POWER8</c:v>
                </c:pt>
              </c:strCache>
            </c:strRef>
          </c:cat>
          <c:val>
            <c:numRef>
              <c:f>'speed-up abort color'!$G$105:$G$108</c:f>
              <c:numCache>
                <c:formatCode>General</c:formatCode>
                <c:ptCount val="4"/>
                <c:pt idx="1">
                  <c:v>11.285531314452351</c:v>
                </c:pt>
                <c:pt idx="2">
                  <c:v>3.5549311855491733E-2</c:v>
                </c:pt>
                <c:pt idx="3">
                  <c:v>7.0261808963930326E-3</c:v>
                </c:pt>
              </c:numCache>
            </c:numRef>
          </c:val>
        </c:ser>
        <c:ser>
          <c:idx val="3"/>
          <c:order val="3"/>
          <c:tx>
            <c:strRef>
              <c:f>'speed-up abort color'!$H$104</c:f>
              <c:strCache>
                <c:ptCount val="1"/>
                <c:pt idx="0">
                  <c:v>Lock conflict</c:v>
                </c:pt>
              </c:strCache>
            </c:strRef>
          </c:tx>
          <c:spPr>
            <a:solidFill>
              <a:srgbClr val="FFC000"/>
            </a:solidFill>
            <a:ln>
              <a:noFill/>
            </a:ln>
            <a:effectLst/>
          </c:spPr>
          <c:invertIfNegative val="0"/>
          <c:cat>
            <c:strRef>
              <c:f>'speed-up abort color'!$D$105:$D$108</c:f>
              <c:strCache>
                <c:ptCount val="4"/>
                <c:pt idx="0">
                  <c:v>BG/Q</c:v>
                </c:pt>
                <c:pt idx="1">
                  <c:v>zEC12</c:v>
                </c:pt>
                <c:pt idx="2">
                  <c:v>Haswell</c:v>
                </c:pt>
                <c:pt idx="3">
                  <c:v>POWER8</c:v>
                </c:pt>
              </c:strCache>
            </c:strRef>
          </c:cat>
          <c:val>
            <c:numRef>
              <c:f>'speed-up abort color'!$H$105:$H$108</c:f>
              <c:numCache>
                <c:formatCode>General</c:formatCode>
                <c:ptCount val="4"/>
                <c:pt idx="1">
                  <c:v>23.447260585714485</c:v>
                </c:pt>
                <c:pt idx="2">
                  <c:v>63.920355704673803</c:v>
                </c:pt>
                <c:pt idx="3">
                  <c:v>28.697245242351006</c:v>
                </c:pt>
              </c:numCache>
            </c:numRef>
          </c:val>
        </c:ser>
        <c:ser>
          <c:idx val="4"/>
          <c:order val="4"/>
          <c:tx>
            <c:strRef>
              <c:f>'speed-up abort color'!$I$104</c:f>
              <c:strCache>
                <c:ptCount val="1"/>
                <c:pt idx="0">
                  <c:v>Unclassified</c:v>
                </c:pt>
              </c:strCache>
            </c:strRef>
          </c:tx>
          <c:spPr>
            <a:solidFill>
              <a:schemeClr val="tx1"/>
            </a:solidFill>
            <a:ln>
              <a:noFill/>
            </a:ln>
            <a:effectLst/>
          </c:spPr>
          <c:invertIfNegative val="0"/>
          <c:cat>
            <c:strRef>
              <c:f>'speed-up abort color'!$D$105:$D$108</c:f>
              <c:strCache>
                <c:ptCount val="4"/>
                <c:pt idx="0">
                  <c:v>BG/Q</c:v>
                </c:pt>
                <c:pt idx="1">
                  <c:v>zEC12</c:v>
                </c:pt>
                <c:pt idx="2">
                  <c:v>Haswell</c:v>
                </c:pt>
                <c:pt idx="3">
                  <c:v>POWER8</c:v>
                </c:pt>
              </c:strCache>
            </c:strRef>
          </c:cat>
          <c:val>
            <c:numRef>
              <c:f>'speed-up abort color'!$I$105:$I$108</c:f>
              <c:numCache>
                <c:formatCode>General</c:formatCode>
                <c:ptCount val="4"/>
                <c:pt idx="0">
                  <c:v>38.507270795747601</c:v>
                </c:pt>
              </c:numCache>
            </c:numRef>
          </c:val>
        </c:ser>
        <c:dLbls>
          <c:showLegendKey val="0"/>
          <c:showVal val="0"/>
          <c:showCatName val="0"/>
          <c:showSerName val="0"/>
          <c:showPercent val="0"/>
          <c:showBubbleSize val="0"/>
        </c:dLbls>
        <c:gapWidth val="150"/>
        <c:overlap val="100"/>
        <c:axId val="341262048"/>
        <c:axId val="341262440"/>
      </c:barChart>
      <c:catAx>
        <c:axId val="341262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341262440"/>
        <c:crosses val="autoZero"/>
        <c:auto val="1"/>
        <c:lblAlgn val="ctr"/>
        <c:lblOffset val="100"/>
        <c:noMultiLvlLbl val="0"/>
      </c:catAx>
      <c:valAx>
        <c:axId val="34126244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341262048"/>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sz="1400" baseline="0"/>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1" y="1"/>
            <a:ext cx="2796251" cy="466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6868" tIns="43434" rIns="86868" bIns="43434" numCol="1" anchor="t" anchorCtr="0" compatLnSpc="1">
            <a:prstTxWarp prst="textNoShape">
              <a:avLst/>
            </a:prstTxWarp>
          </a:bodyPr>
          <a:lstStyle>
            <a:lvl1pPr algn="l" eaLnBrk="1" hangingPunct="1">
              <a:spcBef>
                <a:spcPct val="0"/>
              </a:spcBef>
              <a:buClrTx/>
              <a:buFontTx/>
              <a:buNone/>
              <a:defRPr sz="1100"/>
            </a:lvl1pPr>
          </a:lstStyle>
          <a:p>
            <a:pPr>
              <a:defRPr/>
            </a:pPr>
            <a:endParaRPr lang="en-US" altLang="ja-JP"/>
          </a:p>
        </p:txBody>
      </p:sp>
      <p:sp>
        <p:nvSpPr>
          <p:cNvPr id="35843" name="Rectangle 3"/>
          <p:cNvSpPr>
            <a:spLocks noGrp="1" noChangeArrowheads="1"/>
          </p:cNvSpPr>
          <p:nvPr>
            <p:ph type="dt" sz="quarter" idx="1"/>
          </p:nvPr>
        </p:nvSpPr>
        <p:spPr bwMode="auto">
          <a:xfrm>
            <a:off x="3653829" y="1"/>
            <a:ext cx="2796250" cy="466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6868" tIns="43434" rIns="86868" bIns="43434" numCol="1" anchor="t" anchorCtr="0" compatLnSpc="1">
            <a:prstTxWarp prst="textNoShape">
              <a:avLst/>
            </a:prstTxWarp>
          </a:bodyPr>
          <a:lstStyle>
            <a:lvl1pPr algn="r" eaLnBrk="1" hangingPunct="1">
              <a:spcBef>
                <a:spcPct val="0"/>
              </a:spcBef>
              <a:buClrTx/>
              <a:buFontTx/>
              <a:buNone/>
              <a:defRPr sz="1100"/>
            </a:lvl1pPr>
          </a:lstStyle>
          <a:p>
            <a:pPr>
              <a:defRPr/>
            </a:pPr>
            <a:endParaRPr lang="en-US" altLang="ja-JP"/>
          </a:p>
        </p:txBody>
      </p:sp>
      <p:sp>
        <p:nvSpPr>
          <p:cNvPr id="35844" name="Rectangle 4"/>
          <p:cNvSpPr>
            <a:spLocks noGrp="1" noChangeArrowheads="1"/>
          </p:cNvSpPr>
          <p:nvPr>
            <p:ph type="ftr" sz="quarter" idx="2"/>
          </p:nvPr>
        </p:nvSpPr>
        <p:spPr bwMode="auto">
          <a:xfrm>
            <a:off x="1" y="8853835"/>
            <a:ext cx="2796251" cy="46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6868" tIns="43434" rIns="86868" bIns="43434" numCol="1" anchor="b" anchorCtr="0" compatLnSpc="1">
            <a:prstTxWarp prst="textNoShape">
              <a:avLst/>
            </a:prstTxWarp>
          </a:bodyPr>
          <a:lstStyle>
            <a:lvl1pPr algn="l" eaLnBrk="1" hangingPunct="1">
              <a:spcBef>
                <a:spcPct val="0"/>
              </a:spcBef>
              <a:buClrTx/>
              <a:buFontTx/>
              <a:buNone/>
              <a:defRPr sz="1100"/>
            </a:lvl1pPr>
          </a:lstStyle>
          <a:p>
            <a:pPr>
              <a:defRPr/>
            </a:pPr>
            <a:endParaRPr lang="en-US" altLang="ja-JP"/>
          </a:p>
        </p:txBody>
      </p:sp>
      <p:sp>
        <p:nvSpPr>
          <p:cNvPr id="35845" name="Rectangle 5"/>
          <p:cNvSpPr>
            <a:spLocks noGrp="1" noChangeArrowheads="1"/>
          </p:cNvSpPr>
          <p:nvPr>
            <p:ph type="sldNum" sz="quarter" idx="3"/>
          </p:nvPr>
        </p:nvSpPr>
        <p:spPr bwMode="auto">
          <a:xfrm>
            <a:off x="3653829" y="8853835"/>
            <a:ext cx="2796250" cy="46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6868" tIns="43434" rIns="86868" bIns="43434" numCol="1" anchor="b" anchorCtr="0" compatLnSpc="1">
            <a:prstTxWarp prst="textNoShape">
              <a:avLst/>
            </a:prstTxWarp>
          </a:bodyPr>
          <a:lstStyle>
            <a:lvl1pPr algn="r" eaLnBrk="1" hangingPunct="1">
              <a:spcBef>
                <a:spcPct val="0"/>
              </a:spcBef>
              <a:buClrTx/>
              <a:buFontTx/>
              <a:buNone/>
              <a:defRPr sz="1100"/>
            </a:lvl1pPr>
          </a:lstStyle>
          <a:p>
            <a:pPr>
              <a:defRPr/>
            </a:pPr>
            <a:fld id="{7B8BA4A1-B558-4D6D-AA67-72CC2AF2125D}" type="slidenum">
              <a:rPr lang="ja-JP" altLang="en-US"/>
              <a:pPr>
                <a:defRPr/>
              </a:pPr>
              <a:t>‹#›</a:t>
            </a:fld>
            <a:endParaRPr lang="en-US" altLang="ja-JP"/>
          </a:p>
        </p:txBody>
      </p:sp>
    </p:spTree>
    <p:extLst>
      <p:ext uri="{BB962C8B-B14F-4D97-AF65-F5344CB8AC3E}">
        <p14:creationId xmlns:p14="http://schemas.microsoft.com/office/powerpoint/2010/main" val="3636892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1"/>
            <a:ext cx="2796251" cy="466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6868" tIns="43434" rIns="86868" bIns="43434" numCol="1" anchor="t" anchorCtr="0" compatLnSpc="1">
            <a:prstTxWarp prst="textNoShape">
              <a:avLst/>
            </a:prstTxWarp>
          </a:bodyPr>
          <a:lstStyle>
            <a:lvl1pPr algn="l" eaLnBrk="1" hangingPunct="1">
              <a:spcBef>
                <a:spcPct val="0"/>
              </a:spcBef>
              <a:buClrTx/>
              <a:buFontTx/>
              <a:buNone/>
              <a:defRPr sz="1100"/>
            </a:lvl1pPr>
          </a:lstStyle>
          <a:p>
            <a:pPr>
              <a:defRPr/>
            </a:pPr>
            <a:endParaRPr lang="en-US" altLang="ja-JP"/>
          </a:p>
        </p:txBody>
      </p:sp>
      <p:sp>
        <p:nvSpPr>
          <p:cNvPr id="6147" name="Rectangle 3"/>
          <p:cNvSpPr>
            <a:spLocks noGrp="1" noChangeArrowheads="1"/>
          </p:cNvSpPr>
          <p:nvPr>
            <p:ph type="dt" idx="1"/>
          </p:nvPr>
        </p:nvSpPr>
        <p:spPr bwMode="auto">
          <a:xfrm>
            <a:off x="3653829" y="1"/>
            <a:ext cx="2796250" cy="466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6868" tIns="43434" rIns="86868" bIns="43434" numCol="1" anchor="t" anchorCtr="0" compatLnSpc="1">
            <a:prstTxWarp prst="textNoShape">
              <a:avLst/>
            </a:prstTxWarp>
          </a:bodyPr>
          <a:lstStyle>
            <a:lvl1pPr algn="r" eaLnBrk="1" hangingPunct="1">
              <a:spcBef>
                <a:spcPct val="0"/>
              </a:spcBef>
              <a:buClrTx/>
              <a:buFontTx/>
              <a:buNone/>
              <a:defRPr sz="1100"/>
            </a:lvl1pPr>
          </a:lstStyle>
          <a:p>
            <a:pPr>
              <a:defRPr/>
            </a:pPr>
            <a:endParaRPr lang="en-US" altLang="ja-JP"/>
          </a:p>
        </p:txBody>
      </p:sp>
      <p:sp>
        <p:nvSpPr>
          <p:cNvPr id="5124" name="Rectangle 4"/>
          <p:cNvSpPr>
            <a:spLocks noGrp="1" noRot="1" noChangeAspect="1" noChangeArrowheads="1" noTextEdit="1"/>
          </p:cNvSpPr>
          <p:nvPr>
            <p:ph type="sldImg" idx="2"/>
          </p:nvPr>
        </p:nvSpPr>
        <p:spPr bwMode="auto">
          <a:xfrm>
            <a:off x="895350" y="698500"/>
            <a:ext cx="4662488" cy="34972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44704" y="4427667"/>
            <a:ext cx="5162192" cy="4195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6868" tIns="43434" rIns="86868" bIns="43434"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6150" name="Rectangle 6"/>
          <p:cNvSpPr>
            <a:spLocks noGrp="1" noChangeArrowheads="1"/>
          </p:cNvSpPr>
          <p:nvPr>
            <p:ph type="ftr" sz="quarter" idx="4"/>
          </p:nvPr>
        </p:nvSpPr>
        <p:spPr bwMode="auto">
          <a:xfrm>
            <a:off x="1" y="8853835"/>
            <a:ext cx="2796251" cy="46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6868" tIns="43434" rIns="86868" bIns="43434" numCol="1" anchor="b" anchorCtr="0" compatLnSpc="1">
            <a:prstTxWarp prst="textNoShape">
              <a:avLst/>
            </a:prstTxWarp>
          </a:bodyPr>
          <a:lstStyle>
            <a:lvl1pPr algn="l" eaLnBrk="1" hangingPunct="1">
              <a:spcBef>
                <a:spcPct val="0"/>
              </a:spcBef>
              <a:buClrTx/>
              <a:buFontTx/>
              <a:buNone/>
              <a:defRPr sz="1100"/>
            </a:lvl1pPr>
          </a:lstStyle>
          <a:p>
            <a:pPr>
              <a:defRPr/>
            </a:pPr>
            <a:endParaRPr lang="en-US" altLang="ja-JP"/>
          </a:p>
        </p:txBody>
      </p:sp>
      <p:sp>
        <p:nvSpPr>
          <p:cNvPr id="6151" name="Rectangle 7"/>
          <p:cNvSpPr>
            <a:spLocks noGrp="1" noChangeArrowheads="1"/>
          </p:cNvSpPr>
          <p:nvPr>
            <p:ph type="sldNum" sz="quarter" idx="5"/>
          </p:nvPr>
        </p:nvSpPr>
        <p:spPr bwMode="auto">
          <a:xfrm>
            <a:off x="3653829" y="8853835"/>
            <a:ext cx="2796250" cy="46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6868" tIns="43434" rIns="86868" bIns="43434" numCol="1" anchor="b" anchorCtr="0" compatLnSpc="1">
            <a:prstTxWarp prst="textNoShape">
              <a:avLst/>
            </a:prstTxWarp>
          </a:bodyPr>
          <a:lstStyle>
            <a:lvl1pPr algn="r" eaLnBrk="1" hangingPunct="1">
              <a:spcBef>
                <a:spcPct val="0"/>
              </a:spcBef>
              <a:buClrTx/>
              <a:buFontTx/>
              <a:buNone/>
              <a:defRPr sz="1100"/>
            </a:lvl1pPr>
          </a:lstStyle>
          <a:p>
            <a:pPr>
              <a:defRPr/>
            </a:pPr>
            <a:fld id="{049C4E50-78DD-4795-B97A-D48814883726}" type="slidenum">
              <a:rPr lang="ja-JP" altLang="en-US"/>
              <a:pPr>
                <a:defRPr/>
              </a:pPr>
              <a:t>‹#›</a:t>
            </a:fld>
            <a:endParaRPr lang="en-US" altLang="ja-JP"/>
          </a:p>
        </p:txBody>
      </p:sp>
    </p:spTree>
    <p:extLst>
      <p:ext uri="{BB962C8B-B14F-4D97-AF65-F5344CB8AC3E}">
        <p14:creationId xmlns:p14="http://schemas.microsoft.com/office/powerpoint/2010/main" val="10734196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altLang="ja-JP" dirty="0" smtClean="0"/>
              <a:t>These four processors are the first generation of processors</a:t>
            </a:r>
            <a:r>
              <a:rPr kumimoji="1" lang="en-US" altLang="ja-JP" baseline="0" dirty="0" smtClean="0"/>
              <a:t> which </a:t>
            </a:r>
            <a:r>
              <a:rPr kumimoji="1" lang="en-US" altLang="ja-JP" dirty="0" smtClean="0"/>
              <a:t>implement HTM</a:t>
            </a:r>
            <a:r>
              <a:rPr kumimoji="1" lang="en-US" altLang="ja-JP" baseline="0" dirty="0" smtClean="0"/>
              <a:t>. </a:t>
            </a:r>
            <a:r>
              <a:rPr kumimoji="1" lang="en-US" altLang="ja-JP" dirty="0" smtClean="0"/>
              <a:t>We need to clarify the advantages and disadvantages of those systems to enhance the next generation of processors. However,</a:t>
            </a:r>
            <a:r>
              <a:rPr kumimoji="1" lang="en-US" altLang="ja-JP" baseline="0" dirty="0" smtClean="0"/>
              <a:t> the advantages and disadvantages are still unclear. Of course, those HTM systems are evaluated individually with many kinds of applications, but there is no paper which compares the performance of all of these HTM systems.</a:t>
            </a:r>
            <a:endParaRPr kumimoji="1" lang="ja-JP" altLang="en-US" dirty="0"/>
          </a:p>
        </p:txBody>
      </p:sp>
      <p:sp>
        <p:nvSpPr>
          <p:cNvPr id="4" name="Slide Number Placeholder 3"/>
          <p:cNvSpPr>
            <a:spLocks noGrp="1"/>
          </p:cNvSpPr>
          <p:nvPr>
            <p:ph type="sldNum" sz="quarter" idx="10"/>
          </p:nvPr>
        </p:nvSpPr>
        <p:spPr/>
        <p:txBody>
          <a:bodyPr/>
          <a:lstStyle/>
          <a:p>
            <a:pPr>
              <a:defRPr/>
            </a:pPr>
            <a:fld id="{049C4E50-78DD-4795-B97A-D48814883726}" type="slidenum">
              <a:rPr lang="ja-JP" altLang="en-US" smtClean="0"/>
              <a:pPr>
                <a:defRPr/>
              </a:pPr>
              <a:t>4</a:t>
            </a:fld>
            <a:endParaRPr lang="en-US" altLang="ja-JP"/>
          </a:p>
        </p:txBody>
      </p:sp>
    </p:spTree>
    <p:extLst>
      <p:ext uri="{BB962C8B-B14F-4D97-AF65-F5344CB8AC3E}">
        <p14:creationId xmlns:p14="http://schemas.microsoft.com/office/powerpoint/2010/main" val="3274509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altLang="ja-JP" dirty="0" smtClean="0"/>
              <a:t>The</a:t>
            </a:r>
            <a:r>
              <a:rPr kumimoji="1" lang="en-US" altLang="ja-JP" baseline="0" dirty="0" smtClean="0"/>
              <a:t> goal of this paper is to clarify the advantages and disadvantages of the four HTM systems to enhance the next generation HTM systems.</a:t>
            </a:r>
          </a:p>
          <a:p>
            <a:endParaRPr kumimoji="1" lang="en-US" altLang="ja-JP" baseline="0" dirty="0" smtClean="0"/>
          </a:p>
          <a:p>
            <a:r>
              <a:rPr kumimoji="1" lang="en-US" altLang="ja-JP" baseline="0" dirty="0" smtClean="0"/>
              <a:t>Toward this goal, we quantitatively compared the intrinsic performance of the HTM systems. We used the STAMP benchmarks which are the most famous benchmarks to evaluate transactional memory systems. When we run these benchmarks, we carefully tuned the transaction-retry counts which are the maximum number of the transaction retries before fallback to locking, and then extracted the maximum performance of each HTM system. We used the speed-up ratios over the sequential execution as the performance metric because HTM is beneficial to improve the performance of the multi-threaded execution. In addition, we analyzed the abort reasons for each HTM system to find the performance bottleneck.</a:t>
            </a:r>
            <a:endParaRPr kumimoji="1" lang="ja-JP" altLang="en-US" dirty="0"/>
          </a:p>
        </p:txBody>
      </p:sp>
      <p:sp>
        <p:nvSpPr>
          <p:cNvPr id="4" name="Slide Number Placeholder 3"/>
          <p:cNvSpPr>
            <a:spLocks noGrp="1"/>
          </p:cNvSpPr>
          <p:nvPr>
            <p:ph type="sldNum" sz="quarter" idx="10"/>
          </p:nvPr>
        </p:nvSpPr>
        <p:spPr/>
        <p:txBody>
          <a:bodyPr/>
          <a:lstStyle/>
          <a:p>
            <a:pPr>
              <a:defRPr/>
            </a:pPr>
            <a:fld id="{049C4E50-78DD-4795-B97A-D48814883726}" type="slidenum">
              <a:rPr lang="ja-JP" altLang="en-US" smtClean="0"/>
              <a:pPr>
                <a:defRPr/>
              </a:pPr>
              <a:t>5</a:t>
            </a:fld>
            <a:endParaRPr lang="en-US" altLang="ja-JP"/>
          </a:p>
        </p:txBody>
      </p:sp>
    </p:spTree>
    <p:extLst>
      <p:ext uri="{BB962C8B-B14F-4D97-AF65-F5344CB8AC3E}">
        <p14:creationId xmlns:p14="http://schemas.microsoft.com/office/powerpoint/2010/main" val="1677738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altLang="ja-JP" dirty="0" smtClean="0"/>
              <a:t>Firs, let me</a:t>
            </a:r>
            <a:r>
              <a:rPr kumimoji="1" lang="en-US" altLang="ja-JP" baseline="0" dirty="0" smtClean="0"/>
              <a:t> overview of the results through seven benchmarks. I will show you each result in detail later, so please do not read these small characters.</a:t>
            </a:r>
          </a:p>
          <a:p>
            <a:endParaRPr kumimoji="1" lang="en-US" altLang="ja-JP" baseline="0" dirty="0" smtClean="0"/>
          </a:p>
          <a:p>
            <a:r>
              <a:rPr kumimoji="1" lang="en-US" altLang="ja-JP" baseline="0" dirty="0" smtClean="0"/>
              <a:t>Our message in this slide is there was no HTM system that is more scalable than the others through the benchmarks. For example, in intruder, </a:t>
            </a:r>
            <a:r>
              <a:rPr kumimoji="1" lang="en-US" altLang="ja-JP" baseline="0" dirty="0" err="1" smtClean="0"/>
              <a:t>Haswell</a:t>
            </a:r>
            <a:r>
              <a:rPr kumimoji="1" lang="en-US" altLang="ja-JP" baseline="0" dirty="0" smtClean="0"/>
              <a:t> showed the highest speed up. In </a:t>
            </a:r>
            <a:r>
              <a:rPr kumimoji="1" lang="en-US" altLang="ja-JP" baseline="0" dirty="0" err="1" smtClean="0"/>
              <a:t>kmeans</a:t>
            </a:r>
            <a:r>
              <a:rPr kumimoji="1" lang="en-US" altLang="ja-JP" baseline="0" dirty="0" smtClean="0"/>
              <a:t>, POWER8 showed the highest speed up.</a:t>
            </a:r>
          </a:p>
          <a:p>
            <a:endParaRPr kumimoji="1" lang="en-US" altLang="ja-JP" baseline="0" dirty="0" smtClean="0"/>
          </a:p>
          <a:p>
            <a:r>
              <a:rPr kumimoji="1" lang="en-US" altLang="ja-JP" baseline="0" dirty="0" smtClean="0"/>
              <a:t>From the next slides, we look at why these differences happen.</a:t>
            </a:r>
          </a:p>
          <a:p>
            <a:endParaRPr kumimoji="1" lang="ja-JP" altLang="en-US" dirty="0"/>
          </a:p>
        </p:txBody>
      </p:sp>
      <p:sp>
        <p:nvSpPr>
          <p:cNvPr id="4" name="Slide Number Placeholder 3"/>
          <p:cNvSpPr>
            <a:spLocks noGrp="1"/>
          </p:cNvSpPr>
          <p:nvPr>
            <p:ph type="sldNum" sz="quarter" idx="10"/>
          </p:nvPr>
        </p:nvSpPr>
        <p:spPr/>
        <p:txBody>
          <a:bodyPr/>
          <a:lstStyle/>
          <a:p>
            <a:pPr>
              <a:defRPr/>
            </a:pPr>
            <a:fld id="{049C4E50-78DD-4795-B97A-D48814883726}" type="slidenum">
              <a:rPr lang="ja-JP" altLang="en-US" smtClean="0"/>
              <a:pPr>
                <a:defRPr/>
              </a:pPr>
              <a:t>6</a:t>
            </a:fld>
            <a:endParaRPr lang="en-US" altLang="ja-JP"/>
          </a:p>
        </p:txBody>
      </p:sp>
    </p:spTree>
    <p:extLst>
      <p:ext uri="{BB962C8B-B14F-4D97-AF65-F5344CB8AC3E}">
        <p14:creationId xmlns:p14="http://schemas.microsoft.com/office/powerpoint/2010/main" val="608568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altLang="ja-JP" dirty="0" smtClean="0"/>
              <a:t>This is the result of vacation with 4 cores.</a:t>
            </a:r>
          </a:p>
          <a:p>
            <a:endParaRPr kumimoji="1" lang="en-US" altLang="ja-JP" dirty="0" smtClean="0"/>
          </a:p>
          <a:p>
            <a:r>
              <a:rPr kumimoji="1" lang="en-US" altLang="ja-JP" dirty="0" smtClean="0"/>
              <a:t>Let-hand-side</a:t>
            </a:r>
            <a:r>
              <a:rPr kumimoji="1" lang="en-US" altLang="ja-JP" baseline="0" dirty="0" smtClean="0"/>
              <a:t> figure is the speed-up ratios over the sequential execution. Right-hand-side figure is the abort ratios which are broken down into five categories.</a:t>
            </a:r>
          </a:p>
          <a:p>
            <a:endParaRPr kumimoji="1" lang="en-US" altLang="ja-JP" baseline="0" dirty="0" smtClean="0"/>
          </a:p>
          <a:p>
            <a:r>
              <a:rPr kumimoji="1" lang="en-US" altLang="ja-JP" baseline="0" dirty="0" smtClean="0"/>
              <a:t>In this benchmark, zEC12 and </a:t>
            </a:r>
            <a:r>
              <a:rPr kumimoji="1" lang="en-US" altLang="ja-JP" baseline="0" dirty="0" err="1" smtClean="0"/>
              <a:t>Haswell</a:t>
            </a:r>
            <a:r>
              <a:rPr kumimoji="1" lang="en-US" altLang="ja-JP" baseline="0" dirty="0" smtClean="0"/>
              <a:t> scaled well. Blue Gene/Q had lower speed-up ratio than the two processors because of the high transaction begin/end overhead. Since Blue Gene/Q needs software register </a:t>
            </a:r>
            <a:r>
              <a:rPr kumimoji="1" lang="en-US" altLang="ja-JP" baseline="0" dirty="0" err="1" smtClean="0"/>
              <a:t>checkpointing</a:t>
            </a:r>
            <a:r>
              <a:rPr kumimoji="1" lang="en-US" altLang="ja-JP" baseline="0" dirty="0" smtClean="0"/>
              <a:t> to begin a transaction and systems calls to begin/end transactions, it has high overhead to begin and end transactions.</a:t>
            </a:r>
          </a:p>
          <a:p>
            <a:endParaRPr kumimoji="1" lang="en-US" altLang="ja-JP" baseline="0" dirty="0" smtClean="0"/>
          </a:p>
          <a:p>
            <a:r>
              <a:rPr kumimoji="1" lang="en-US" altLang="ja-JP" baseline="0" dirty="0" smtClean="0"/>
              <a:t>POWER8 also had lower speed-up ratio than zEC12 and </a:t>
            </a:r>
            <a:r>
              <a:rPr kumimoji="1" lang="en-US" altLang="ja-JP" baseline="0" dirty="0" err="1" smtClean="0"/>
              <a:t>Haswell</a:t>
            </a:r>
            <a:r>
              <a:rPr kumimoji="1" lang="en-US" altLang="ja-JP" baseline="0" dirty="0" smtClean="0"/>
              <a:t>. This is because capacity-overflow aborts occur frequently as shown in the right figure. After the capacity-overflow aborts, the execution falls back to locking, so POWER8 also had many lock-conflict aborts. For this benchmark, the transaction capacity of POWER8 is insufficient.</a:t>
            </a:r>
            <a:r>
              <a:rPr kumimoji="1" lang="ja-JP" altLang="en-US" baseline="0" dirty="0" smtClean="0"/>
              <a:t> </a:t>
            </a:r>
            <a:endParaRPr kumimoji="1" lang="en-US" altLang="ja-JP" baseline="0" dirty="0" smtClean="0"/>
          </a:p>
        </p:txBody>
      </p:sp>
      <p:sp>
        <p:nvSpPr>
          <p:cNvPr id="4" name="Slide Number Placeholder 3"/>
          <p:cNvSpPr>
            <a:spLocks noGrp="1"/>
          </p:cNvSpPr>
          <p:nvPr>
            <p:ph type="sldNum" sz="quarter" idx="10"/>
          </p:nvPr>
        </p:nvSpPr>
        <p:spPr/>
        <p:txBody>
          <a:bodyPr/>
          <a:lstStyle/>
          <a:p>
            <a:pPr>
              <a:defRPr/>
            </a:pPr>
            <a:fld id="{049C4E50-78DD-4795-B97A-D48814883726}" type="slidenum">
              <a:rPr lang="ja-JP" altLang="en-US" smtClean="0"/>
              <a:pPr>
                <a:defRPr/>
              </a:pPr>
              <a:t>7</a:t>
            </a:fld>
            <a:endParaRPr lang="en-US" altLang="ja-JP"/>
          </a:p>
        </p:txBody>
      </p:sp>
    </p:spTree>
    <p:extLst>
      <p:ext uri="{BB962C8B-B14F-4D97-AF65-F5344CB8AC3E}">
        <p14:creationId xmlns:p14="http://schemas.microsoft.com/office/powerpoint/2010/main" val="1352727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altLang="ja-JP" dirty="0" smtClean="0"/>
              <a:t>Next, we look at the </a:t>
            </a:r>
            <a:r>
              <a:rPr kumimoji="1" lang="en-US" altLang="ja-JP" dirty="0" err="1" smtClean="0"/>
              <a:t>resuls</a:t>
            </a:r>
            <a:r>
              <a:rPr kumimoji="1" lang="en-US" altLang="ja-JP" baseline="0" dirty="0" smtClean="0"/>
              <a:t> of </a:t>
            </a:r>
            <a:r>
              <a:rPr kumimoji="1" lang="en-US" altLang="ja-JP" baseline="0" dirty="0" err="1" smtClean="0"/>
              <a:t>kmeans</a:t>
            </a:r>
            <a:r>
              <a:rPr kumimoji="1" lang="en-US" altLang="ja-JP" baseline="0" dirty="0" smtClean="0"/>
              <a:t>.</a:t>
            </a:r>
          </a:p>
          <a:p>
            <a:endParaRPr kumimoji="1" lang="en-US" altLang="ja-JP" baseline="0" dirty="0" smtClean="0"/>
          </a:p>
          <a:p>
            <a:r>
              <a:rPr kumimoji="1" lang="en-US" altLang="ja-JP" baseline="0" dirty="0" smtClean="0"/>
              <a:t>In this benchmark, POWER8 showed the highest speed-up ratio. zEC12 had lower speed-up ratio than POWER8. The reason was cache-fetch-related aborts which are categorized into “Other” as shown in gray bar in the right figure. Although the reason for these aborts is not fully disclosed, but we consider that these aborts are unnecessary and eliminating these aborts improve the performance of zEC12.</a:t>
            </a:r>
          </a:p>
          <a:p>
            <a:endParaRPr kumimoji="1" lang="en-US" altLang="ja-JP" baseline="0" dirty="0" smtClean="0"/>
          </a:p>
          <a:p>
            <a:r>
              <a:rPr kumimoji="1" lang="en-US" altLang="ja-JP" baseline="0" dirty="0" smtClean="0"/>
              <a:t>As shown in the right figure, </a:t>
            </a:r>
            <a:r>
              <a:rPr kumimoji="1" lang="en-US" altLang="ja-JP" baseline="0" dirty="0" err="1" smtClean="0"/>
              <a:t>Haswell</a:t>
            </a:r>
            <a:r>
              <a:rPr kumimoji="1" lang="en-US" altLang="ja-JP" baseline="0" dirty="0" smtClean="0"/>
              <a:t> had more data conflicts than the other processors. This is the reason for the low speed-up ratio. We analyzed this reason and found that data conflicts occurred on the </a:t>
            </a:r>
            <a:r>
              <a:rPr kumimoji="1" lang="en-US" altLang="ja-JP" baseline="0" dirty="0" err="1" smtClean="0"/>
              <a:t>prefetched</a:t>
            </a:r>
            <a:r>
              <a:rPr kumimoji="1" lang="en-US" altLang="ja-JP" baseline="0" dirty="0" smtClean="0"/>
              <a:t> cache lines which are not used in the program. Actually, when we disabled </a:t>
            </a:r>
            <a:r>
              <a:rPr kumimoji="1" lang="en-US" altLang="ja-JP" baseline="0" dirty="0" err="1" smtClean="0"/>
              <a:t>prefetch</a:t>
            </a:r>
            <a:r>
              <a:rPr kumimoji="1" lang="en-US" altLang="ja-JP" baseline="0" dirty="0" smtClean="0"/>
              <a:t> in our machine, the speed-up ratio improved to 4.1. So, excluding the </a:t>
            </a:r>
            <a:r>
              <a:rPr kumimoji="1" lang="en-US" altLang="ja-JP" baseline="0" dirty="0" err="1" smtClean="0"/>
              <a:t>prefetched</a:t>
            </a:r>
            <a:r>
              <a:rPr kumimoji="1" lang="en-US" altLang="ja-JP" baseline="0" dirty="0" smtClean="0"/>
              <a:t> cache lines from data-conflict detection is a promising point to enhance </a:t>
            </a:r>
            <a:r>
              <a:rPr kumimoji="1" lang="en-US" altLang="ja-JP" baseline="0" dirty="0" err="1" smtClean="0"/>
              <a:t>Haswell</a:t>
            </a:r>
            <a:r>
              <a:rPr kumimoji="1" lang="en-US" altLang="ja-JP" baseline="0" dirty="0" smtClean="0"/>
              <a:t>.</a:t>
            </a:r>
          </a:p>
          <a:p>
            <a:endParaRPr kumimoji="1" lang="en-US" altLang="ja-JP" baseline="0" dirty="0" smtClean="0"/>
          </a:p>
        </p:txBody>
      </p:sp>
      <p:sp>
        <p:nvSpPr>
          <p:cNvPr id="4" name="Slide Number Placeholder 3"/>
          <p:cNvSpPr>
            <a:spLocks noGrp="1"/>
          </p:cNvSpPr>
          <p:nvPr>
            <p:ph type="sldNum" sz="quarter" idx="10"/>
          </p:nvPr>
        </p:nvSpPr>
        <p:spPr/>
        <p:txBody>
          <a:bodyPr/>
          <a:lstStyle/>
          <a:p>
            <a:pPr>
              <a:defRPr/>
            </a:pPr>
            <a:fld id="{049C4E50-78DD-4795-B97A-D48814883726}" type="slidenum">
              <a:rPr lang="ja-JP" altLang="en-US" smtClean="0"/>
              <a:pPr>
                <a:defRPr/>
              </a:pPr>
              <a:t>8</a:t>
            </a:fld>
            <a:endParaRPr lang="en-US" altLang="ja-JP"/>
          </a:p>
        </p:txBody>
      </p:sp>
    </p:spTree>
    <p:extLst>
      <p:ext uri="{BB962C8B-B14F-4D97-AF65-F5344CB8AC3E}">
        <p14:creationId xmlns:p14="http://schemas.microsoft.com/office/powerpoint/2010/main" val="3517601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altLang="ja-JP" dirty="0" smtClean="0"/>
              <a:t>In</a:t>
            </a:r>
            <a:r>
              <a:rPr kumimoji="1" lang="en-US" altLang="ja-JP" baseline="0" dirty="0" smtClean="0"/>
              <a:t> </a:t>
            </a:r>
            <a:r>
              <a:rPr kumimoji="1" lang="en-US" altLang="ja-JP" baseline="0" dirty="0" err="1" smtClean="0"/>
              <a:t>yada</a:t>
            </a:r>
            <a:r>
              <a:rPr kumimoji="1" lang="en-US" altLang="ja-JP" baseline="0" dirty="0" smtClean="0"/>
              <a:t>, only Blue Gene/Q showed higher than 1 speed-up ratio. The other processors did not improve the multi-thread performance over the sequential execution. This is because </a:t>
            </a:r>
            <a:r>
              <a:rPr kumimoji="1" lang="en-US" altLang="ja-JP" baseline="0" dirty="0" err="1" smtClean="0"/>
              <a:t>yada</a:t>
            </a:r>
            <a:r>
              <a:rPr kumimoji="1" lang="en-US" altLang="ja-JP" baseline="0" dirty="0" smtClean="0"/>
              <a:t> has large transaction footprints over the transaction capacities of the three processors zEC12, </a:t>
            </a:r>
            <a:r>
              <a:rPr kumimoji="1" lang="en-US" altLang="ja-JP" baseline="0" dirty="0" err="1" smtClean="0"/>
              <a:t>Haswell</a:t>
            </a:r>
            <a:r>
              <a:rPr kumimoji="1" lang="en-US" altLang="ja-JP" baseline="0" dirty="0" smtClean="0"/>
              <a:t>, and POWER8. It looks like the capacity-overflow aborts are not dominant in the right figure. However, we found that most of the fallbacks to locking occurred after capacity-overflow aborts and then lock-conflict occur frequently. So the capacity-overflow aborts were the major source of these high abort ratios.</a:t>
            </a:r>
          </a:p>
          <a:p>
            <a:endParaRPr kumimoji="1" lang="en-US" altLang="ja-JP" baseline="0" dirty="0" smtClean="0"/>
          </a:p>
          <a:p>
            <a:r>
              <a:rPr kumimoji="1" lang="en-US" altLang="ja-JP" baseline="0" dirty="0" smtClean="0"/>
              <a:t>We also analyzed which capacity (loads or stores) is insufficient by collecting the data addresses in transactions by using a trace tool. As a result, we found that the store capacity rather than the load capacity is insufficient in zEC12 and </a:t>
            </a:r>
            <a:r>
              <a:rPr kumimoji="1" lang="en-US" altLang="ja-JP" baseline="0" dirty="0" err="1" smtClean="0"/>
              <a:t>Haswell</a:t>
            </a:r>
            <a:r>
              <a:rPr kumimoji="1" lang="en-US" altLang="ja-JP" baseline="0" dirty="0" smtClean="0"/>
              <a:t>. So, increasing the store capacity is one of the points to enhance zEC12 and </a:t>
            </a:r>
            <a:r>
              <a:rPr kumimoji="1" lang="en-US" altLang="ja-JP" baseline="0" dirty="0" err="1" smtClean="0"/>
              <a:t>Haswell</a:t>
            </a:r>
            <a:r>
              <a:rPr kumimoji="1" lang="en-US" altLang="ja-JP" baseline="0" dirty="0" smtClean="0"/>
              <a:t>.</a:t>
            </a:r>
          </a:p>
        </p:txBody>
      </p:sp>
      <p:sp>
        <p:nvSpPr>
          <p:cNvPr id="4" name="Slide Number Placeholder 3"/>
          <p:cNvSpPr>
            <a:spLocks noGrp="1"/>
          </p:cNvSpPr>
          <p:nvPr>
            <p:ph type="sldNum" sz="quarter" idx="10"/>
          </p:nvPr>
        </p:nvSpPr>
        <p:spPr/>
        <p:txBody>
          <a:bodyPr/>
          <a:lstStyle/>
          <a:p>
            <a:pPr>
              <a:defRPr/>
            </a:pPr>
            <a:fld id="{049C4E50-78DD-4795-B97A-D48814883726}" type="slidenum">
              <a:rPr lang="ja-JP" altLang="en-US" smtClean="0"/>
              <a:pPr>
                <a:defRPr/>
              </a:pPr>
              <a:t>9</a:t>
            </a:fld>
            <a:endParaRPr lang="en-US" altLang="ja-JP"/>
          </a:p>
        </p:txBody>
      </p:sp>
    </p:spTree>
    <p:extLst>
      <p:ext uri="{BB962C8B-B14F-4D97-AF65-F5344CB8AC3E}">
        <p14:creationId xmlns:p14="http://schemas.microsoft.com/office/powerpoint/2010/main" val="3723942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altLang="ja-JP" dirty="0" smtClean="0"/>
              <a:t>This is the summary of</a:t>
            </a:r>
            <a:r>
              <a:rPr kumimoji="1" lang="en-US" altLang="ja-JP" baseline="0" dirty="0" smtClean="0"/>
              <a:t> our recommendation for the next HTM systems.</a:t>
            </a:r>
          </a:p>
          <a:p>
            <a:endParaRPr kumimoji="1" lang="en-US" altLang="ja-JP" baseline="0" dirty="0" smtClean="0"/>
          </a:p>
          <a:p>
            <a:r>
              <a:rPr kumimoji="1" lang="en-US" altLang="ja-JP" baseline="0" dirty="0" smtClean="0"/>
              <a:t>One of the recommendation is to implement precise conflict detection especially in zEC12 and </a:t>
            </a:r>
            <a:r>
              <a:rPr kumimoji="1" lang="en-US" altLang="ja-JP" baseline="0" dirty="0" err="1" smtClean="0"/>
              <a:t>Haswell</a:t>
            </a:r>
            <a:r>
              <a:rPr kumimoji="1" lang="en-US" altLang="ja-JP" baseline="0" dirty="0" smtClean="0"/>
              <a:t> because zEC12 had unnecessary transaction aborts and </a:t>
            </a:r>
            <a:r>
              <a:rPr kumimoji="1" lang="en-US" altLang="ja-JP" baseline="0" dirty="0" err="1" smtClean="0"/>
              <a:t>Haswell</a:t>
            </a:r>
            <a:r>
              <a:rPr kumimoji="1" lang="en-US" altLang="ja-JP" baseline="0" dirty="0" smtClean="0"/>
              <a:t> had data conflicts on the </a:t>
            </a:r>
            <a:r>
              <a:rPr kumimoji="1" lang="en-US" altLang="ja-JP" baseline="0" dirty="0" err="1" smtClean="0"/>
              <a:t>prefetched</a:t>
            </a:r>
            <a:r>
              <a:rPr kumimoji="1" lang="en-US" altLang="ja-JP" baseline="0" dirty="0" smtClean="0"/>
              <a:t> cache lines.</a:t>
            </a:r>
          </a:p>
          <a:p>
            <a:endParaRPr kumimoji="1" lang="en-US" altLang="ja-JP" baseline="0" dirty="0" smtClean="0"/>
          </a:p>
          <a:p>
            <a:r>
              <a:rPr kumimoji="1" lang="en-US" altLang="ja-JP" baseline="0" dirty="0" smtClean="0"/>
              <a:t>The second recommendation is to increase the transaction capacity, especially for stores. In one benchmark, zEC12 and </a:t>
            </a:r>
            <a:r>
              <a:rPr kumimoji="1" lang="en-US" altLang="ja-JP" baseline="0" dirty="0" err="1" smtClean="0"/>
              <a:t>Haswell</a:t>
            </a:r>
            <a:r>
              <a:rPr kumimoji="1" lang="en-US" altLang="ja-JP" baseline="0" dirty="0" smtClean="0"/>
              <a:t> do not have enough capacity for stores though they had enough capacity for loads. POWER8 needs to increase both load and store capacities.</a:t>
            </a:r>
          </a:p>
          <a:p>
            <a:endParaRPr kumimoji="1" lang="en-US" altLang="ja-JP" baseline="0" dirty="0" smtClean="0"/>
          </a:p>
          <a:p>
            <a:r>
              <a:rPr kumimoji="1" lang="en-US" altLang="ja-JP" baseline="0" dirty="0" smtClean="0"/>
              <a:t>In Blue Gene/Q, it is necessary to reduce the transaction begin/end overhead.</a:t>
            </a:r>
            <a:endParaRPr kumimoji="1" lang="ja-JP" altLang="en-US" dirty="0"/>
          </a:p>
        </p:txBody>
      </p:sp>
      <p:sp>
        <p:nvSpPr>
          <p:cNvPr id="4" name="Slide Number Placeholder 3"/>
          <p:cNvSpPr>
            <a:spLocks noGrp="1"/>
          </p:cNvSpPr>
          <p:nvPr>
            <p:ph type="sldNum" sz="quarter" idx="10"/>
          </p:nvPr>
        </p:nvSpPr>
        <p:spPr/>
        <p:txBody>
          <a:bodyPr/>
          <a:lstStyle/>
          <a:p>
            <a:pPr>
              <a:defRPr/>
            </a:pPr>
            <a:fld id="{049C4E50-78DD-4795-B97A-D48814883726}" type="slidenum">
              <a:rPr lang="ja-JP" altLang="en-US" smtClean="0"/>
              <a:pPr>
                <a:defRPr/>
              </a:pPr>
              <a:t>10</a:t>
            </a:fld>
            <a:endParaRPr lang="en-US" altLang="ja-JP"/>
          </a:p>
        </p:txBody>
      </p:sp>
    </p:spTree>
    <p:extLst>
      <p:ext uri="{BB962C8B-B14F-4D97-AF65-F5344CB8AC3E}">
        <p14:creationId xmlns:p14="http://schemas.microsoft.com/office/powerpoint/2010/main" val="454520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altLang="ja-JP" dirty="0" smtClean="0"/>
              <a:t>idea</a:t>
            </a:r>
            <a:r>
              <a:rPr kumimoji="1" lang="ja-JP" altLang="en-US" dirty="0" smtClean="0"/>
              <a:t>が新しい。新しい応用。</a:t>
            </a:r>
            <a:endParaRPr kumimoji="1" lang="en-US" altLang="ja-JP" dirty="0" smtClean="0"/>
          </a:p>
          <a:p>
            <a:endParaRPr kumimoji="1" lang="en-US" altLang="ja-JP" dirty="0" smtClean="0"/>
          </a:p>
          <a:p>
            <a:r>
              <a:rPr kumimoji="1" lang="ja-JP" altLang="en-US" dirty="0" smtClean="0"/>
              <a:t>深い解析。</a:t>
            </a:r>
            <a:endParaRPr kumimoji="1" lang="en-US" altLang="ja-JP" dirty="0" smtClean="0"/>
          </a:p>
          <a:p>
            <a:r>
              <a:rPr kumimoji="1" lang="ja-JP" altLang="en-US" dirty="0" smtClean="0"/>
              <a:t>各コミュニティが何を欲しているかを考える。</a:t>
            </a:r>
            <a:endParaRPr kumimoji="1" lang="en-US" altLang="ja-JP" dirty="0" smtClean="0"/>
          </a:p>
          <a:p>
            <a:r>
              <a:rPr kumimoji="1" lang="ja-JP" altLang="en-US" dirty="0" smtClean="0"/>
              <a:t>コミュニティの一員になること。</a:t>
            </a:r>
            <a:endParaRPr kumimoji="1" lang="en-US" altLang="ja-JP" dirty="0" smtClean="0"/>
          </a:p>
          <a:p>
            <a:endParaRPr kumimoji="1" lang="en-US" altLang="ja-JP" dirty="0" smtClean="0"/>
          </a:p>
          <a:p>
            <a:pPr marL="228600" indent="-228600">
              <a:buAutoNum type="arabicPeriod"/>
            </a:pPr>
            <a:r>
              <a:rPr kumimoji="1" lang="ja-JP" altLang="en-US" dirty="0" smtClean="0"/>
              <a:t>適切な文献を</a:t>
            </a:r>
            <a:r>
              <a:rPr kumimoji="1" lang="en-US" altLang="ja-JP" dirty="0" smtClean="0"/>
              <a:t>refer</a:t>
            </a:r>
            <a:r>
              <a:rPr kumimoji="1" lang="ja-JP" altLang="en-US" dirty="0" smtClean="0"/>
              <a:t>。</a:t>
            </a:r>
            <a:endParaRPr kumimoji="1" lang="en-US" altLang="ja-JP" dirty="0" smtClean="0"/>
          </a:p>
          <a:p>
            <a:pPr marL="228600" marR="0" indent="-228600" algn="l" defTabSz="914400" rtl="0" eaLnBrk="0" fontAlgn="base" latinLnBrk="0" hangingPunct="0">
              <a:lnSpc>
                <a:spcPct val="100000"/>
              </a:lnSpc>
              <a:spcBef>
                <a:spcPct val="30000"/>
              </a:spcBef>
              <a:spcAft>
                <a:spcPct val="0"/>
              </a:spcAft>
              <a:buClrTx/>
              <a:buSzTx/>
              <a:buFontTx/>
              <a:buAutoNum type="arabicPeriod"/>
              <a:tabLst/>
              <a:defRPr/>
            </a:pPr>
            <a:r>
              <a:rPr kumimoji="1" lang="ja-JP" altLang="en-US" dirty="0" smtClean="0"/>
              <a:t>褒めて書かせる。書くことを決める。</a:t>
            </a:r>
            <a:endParaRPr kumimoji="1" lang="en-US" altLang="ja-JP" dirty="0" smtClean="0"/>
          </a:p>
          <a:p>
            <a:pPr marL="228600" indent="-228600">
              <a:buAutoNum type="arabicPeriod"/>
            </a:pPr>
            <a:endParaRPr kumimoji="1" lang="en-US" altLang="ja-JP" dirty="0" smtClean="0"/>
          </a:p>
        </p:txBody>
      </p:sp>
      <p:sp>
        <p:nvSpPr>
          <p:cNvPr id="4" name="Slide Number Placeholder 3"/>
          <p:cNvSpPr>
            <a:spLocks noGrp="1"/>
          </p:cNvSpPr>
          <p:nvPr>
            <p:ph type="sldNum" sz="quarter" idx="10"/>
          </p:nvPr>
        </p:nvSpPr>
        <p:spPr/>
        <p:txBody>
          <a:bodyPr/>
          <a:lstStyle/>
          <a:p>
            <a:pPr>
              <a:defRPr/>
            </a:pPr>
            <a:fld id="{049C4E50-78DD-4795-B97A-D48814883726}" type="slidenum">
              <a:rPr lang="ja-JP" altLang="en-US" smtClean="0"/>
              <a:pPr>
                <a:defRPr/>
              </a:pPr>
              <a:t>14</a:t>
            </a:fld>
            <a:endParaRPr lang="en-US" altLang="ja-JP"/>
          </a:p>
        </p:txBody>
      </p:sp>
    </p:spTree>
    <p:extLst>
      <p:ext uri="{BB962C8B-B14F-4D97-AF65-F5344CB8AC3E}">
        <p14:creationId xmlns:p14="http://schemas.microsoft.com/office/powerpoint/2010/main" val="38075806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descr="planet image.jp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274638" y="3932238"/>
            <a:ext cx="8593137"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5"/>
          <p:cNvSpPr>
            <a:spLocks noChangeShapeType="1"/>
          </p:cNvSpPr>
          <p:nvPr/>
        </p:nvSpPr>
        <p:spPr bwMode="auto">
          <a:xfrm flipV="1">
            <a:off x="274638" y="1050925"/>
            <a:ext cx="8594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Rectangle 6"/>
          <p:cNvSpPr>
            <a:spLocks noChangeArrowheads="1"/>
          </p:cNvSpPr>
          <p:nvPr/>
        </p:nvSpPr>
        <p:spPr bwMode="black">
          <a:xfrm>
            <a:off x="7589838" y="6537325"/>
            <a:ext cx="13716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1pPr>
            <a:lvl2pPr marL="742950" indent="-28575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2pPr>
            <a:lvl3pPr marL="11430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3pPr>
            <a:lvl4pPr marL="16002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4pPr>
            <a:lvl5pPr marL="20574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ClrTx/>
              <a:buFontTx/>
              <a:buNone/>
              <a:defRPr/>
            </a:pPr>
            <a:r>
              <a:rPr lang="en-US" altLang="ja-JP" sz="800" smtClean="0"/>
              <a:t>© 2015</a:t>
            </a:r>
            <a:r>
              <a:rPr lang="ja-JP" altLang="en-US" sz="800" smtClean="0"/>
              <a:t> </a:t>
            </a:r>
            <a:r>
              <a:rPr lang="en-US" altLang="ja-JP" sz="800" smtClean="0"/>
              <a:t>IBM Corporation</a:t>
            </a:r>
            <a:endParaRPr lang="en-US" altLang="ja-JP" smtClean="0"/>
          </a:p>
        </p:txBody>
      </p:sp>
      <p:pic>
        <p:nvPicPr>
          <p:cNvPr id="7" name="Picture 7" descr="R120_G137_B251-2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80400" y="684213"/>
            <a:ext cx="588963"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8"/>
          <p:cNvGrpSpPr>
            <a:grpSpLocks/>
          </p:cNvGrpSpPr>
          <p:nvPr/>
        </p:nvGrpSpPr>
        <p:grpSpPr bwMode="auto">
          <a:xfrm>
            <a:off x="274638" y="3932238"/>
            <a:ext cx="8594725" cy="2233612"/>
            <a:chOff x="160" y="2308"/>
            <a:chExt cx="5437" cy="1399"/>
          </a:xfrm>
        </p:grpSpPr>
        <p:sp>
          <p:nvSpPr>
            <p:cNvPr id="9" name="Rectangle 9"/>
            <p:cNvSpPr>
              <a:spLocks noChangeArrowheads="1"/>
            </p:cNvSpPr>
            <p:nvPr/>
          </p:nvSpPr>
          <p:spPr bwMode="auto">
            <a:xfrm>
              <a:off x="160" y="2308"/>
              <a:ext cx="858" cy="288"/>
            </a:xfrm>
            <a:prstGeom prst="rect">
              <a:avLst/>
            </a:prstGeom>
            <a:solidFill>
              <a:srgbClr val="FEFFFE">
                <a:alpha val="49019"/>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1pPr>
              <a:lvl2pPr marL="742950" indent="-28575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2pPr>
              <a:lvl3pPr marL="11430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3pPr>
              <a:lvl4pPr marL="16002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4pPr>
              <a:lvl5pPr marL="20574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smtClean="0"/>
            </a:p>
          </p:txBody>
        </p:sp>
        <p:sp>
          <p:nvSpPr>
            <p:cNvPr id="10" name="Rectangle 10"/>
            <p:cNvSpPr>
              <a:spLocks noChangeArrowheads="1"/>
            </p:cNvSpPr>
            <p:nvPr/>
          </p:nvSpPr>
          <p:spPr bwMode="auto">
            <a:xfrm>
              <a:off x="160" y="2862"/>
              <a:ext cx="858" cy="289"/>
            </a:xfrm>
            <a:prstGeom prst="rect">
              <a:avLst/>
            </a:prstGeom>
            <a:solidFill>
              <a:srgbClr val="FEFFFE">
                <a:alpha val="49019"/>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1pPr>
              <a:lvl2pPr marL="742950" indent="-28575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2pPr>
              <a:lvl3pPr marL="11430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3pPr>
              <a:lvl4pPr marL="16002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4pPr>
              <a:lvl5pPr marL="20574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smtClean="0"/>
            </a:p>
          </p:txBody>
        </p:sp>
        <p:sp>
          <p:nvSpPr>
            <p:cNvPr id="11" name="Rectangle 11"/>
            <p:cNvSpPr>
              <a:spLocks noChangeArrowheads="1"/>
            </p:cNvSpPr>
            <p:nvPr/>
          </p:nvSpPr>
          <p:spPr bwMode="auto">
            <a:xfrm>
              <a:off x="160" y="3419"/>
              <a:ext cx="269" cy="288"/>
            </a:xfrm>
            <a:prstGeom prst="rect">
              <a:avLst/>
            </a:prstGeom>
            <a:solidFill>
              <a:srgbClr val="FEFFFE">
                <a:alpha val="49019"/>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1pPr>
              <a:lvl2pPr marL="742950" indent="-28575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2pPr>
              <a:lvl3pPr marL="11430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3pPr>
              <a:lvl4pPr marL="16002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4pPr>
              <a:lvl5pPr marL="20574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smtClean="0"/>
            </a:p>
          </p:txBody>
        </p:sp>
        <p:sp>
          <p:nvSpPr>
            <p:cNvPr id="12" name="Rectangle 12"/>
            <p:cNvSpPr>
              <a:spLocks noChangeArrowheads="1"/>
            </p:cNvSpPr>
            <p:nvPr/>
          </p:nvSpPr>
          <p:spPr bwMode="auto">
            <a:xfrm>
              <a:off x="4739" y="2308"/>
              <a:ext cx="858" cy="288"/>
            </a:xfrm>
            <a:prstGeom prst="rect">
              <a:avLst/>
            </a:prstGeom>
            <a:solidFill>
              <a:srgbClr val="FEFFFE">
                <a:alpha val="49019"/>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1pPr>
              <a:lvl2pPr marL="742950" indent="-28575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2pPr>
              <a:lvl3pPr marL="11430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3pPr>
              <a:lvl4pPr marL="16002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4pPr>
              <a:lvl5pPr marL="20574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smtClean="0"/>
            </a:p>
          </p:txBody>
        </p:sp>
        <p:sp>
          <p:nvSpPr>
            <p:cNvPr id="13" name="Rectangle 13"/>
            <p:cNvSpPr>
              <a:spLocks noChangeArrowheads="1"/>
            </p:cNvSpPr>
            <p:nvPr/>
          </p:nvSpPr>
          <p:spPr bwMode="auto">
            <a:xfrm>
              <a:off x="4739" y="2862"/>
              <a:ext cx="858" cy="289"/>
            </a:xfrm>
            <a:prstGeom prst="rect">
              <a:avLst/>
            </a:prstGeom>
            <a:solidFill>
              <a:srgbClr val="FEFFFE">
                <a:alpha val="49019"/>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1pPr>
              <a:lvl2pPr marL="742950" indent="-28575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2pPr>
              <a:lvl3pPr marL="11430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3pPr>
              <a:lvl4pPr marL="16002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4pPr>
              <a:lvl5pPr marL="20574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smtClean="0"/>
            </a:p>
          </p:txBody>
        </p:sp>
        <p:sp>
          <p:nvSpPr>
            <p:cNvPr id="14" name="Rectangle 14"/>
            <p:cNvSpPr>
              <a:spLocks noChangeArrowheads="1"/>
            </p:cNvSpPr>
            <p:nvPr/>
          </p:nvSpPr>
          <p:spPr bwMode="auto">
            <a:xfrm>
              <a:off x="5328" y="3419"/>
              <a:ext cx="269" cy="288"/>
            </a:xfrm>
            <a:prstGeom prst="rect">
              <a:avLst/>
            </a:prstGeom>
            <a:solidFill>
              <a:srgbClr val="FEFFFE">
                <a:alpha val="49019"/>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1pPr>
              <a:lvl2pPr marL="742950" indent="-28575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2pPr>
              <a:lvl3pPr marL="11430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3pPr>
              <a:lvl4pPr marL="16002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4pPr>
              <a:lvl5pPr marL="20574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smtClean="0"/>
            </a:p>
          </p:txBody>
        </p:sp>
        <p:sp>
          <p:nvSpPr>
            <p:cNvPr id="15" name="Freeform 15"/>
            <p:cNvSpPr>
              <a:spLocks/>
            </p:cNvSpPr>
            <p:nvPr/>
          </p:nvSpPr>
          <p:spPr bwMode="auto">
            <a:xfrm>
              <a:off x="1305" y="2308"/>
              <a:ext cx="2862" cy="288"/>
            </a:xfrm>
            <a:custGeom>
              <a:avLst/>
              <a:gdLst>
                <a:gd name="T0" fmla="*/ 0 w 2880"/>
                <a:gd name="T1" fmla="*/ 0 h 288"/>
                <a:gd name="T2" fmla="*/ 0 w 2880"/>
                <a:gd name="T3" fmla="*/ 288 h 288"/>
                <a:gd name="T4" fmla="*/ 2844 w 2880"/>
                <a:gd name="T5" fmla="*/ 288 h 288"/>
                <a:gd name="T6" fmla="*/ 2802 w 2880"/>
                <a:gd name="T7" fmla="*/ 256 h 288"/>
                <a:gd name="T8" fmla="*/ 2626 w 2880"/>
                <a:gd name="T9" fmla="*/ 134 h 288"/>
                <a:gd name="T10" fmla="*/ 2400 w 2880"/>
                <a:gd name="T11" fmla="*/ 46 h 288"/>
                <a:gd name="T12" fmla="*/ 2202 w 2880"/>
                <a:gd name="T13" fmla="*/ 10 h 288"/>
                <a:gd name="T14" fmla="*/ 2086 w 2880"/>
                <a:gd name="T15" fmla="*/ 0 h 288"/>
                <a:gd name="T16" fmla="*/ 0 w 2880"/>
                <a:gd name="T17" fmla="*/ 0 h 2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880" h="288">
                  <a:moveTo>
                    <a:pt x="0" y="0"/>
                  </a:moveTo>
                  <a:lnTo>
                    <a:pt x="0" y="288"/>
                  </a:lnTo>
                  <a:lnTo>
                    <a:pt x="2880" y="288"/>
                  </a:lnTo>
                  <a:lnTo>
                    <a:pt x="2838" y="256"/>
                  </a:lnTo>
                  <a:cubicBezTo>
                    <a:pt x="2838" y="256"/>
                    <a:pt x="2728" y="169"/>
                    <a:pt x="2660" y="134"/>
                  </a:cubicBezTo>
                  <a:cubicBezTo>
                    <a:pt x="2592" y="99"/>
                    <a:pt x="2502" y="67"/>
                    <a:pt x="2430" y="46"/>
                  </a:cubicBezTo>
                  <a:cubicBezTo>
                    <a:pt x="2358" y="25"/>
                    <a:pt x="2283" y="18"/>
                    <a:pt x="2230" y="10"/>
                  </a:cubicBezTo>
                  <a:lnTo>
                    <a:pt x="2112" y="0"/>
                  </a:lnTo>
                  <a:lnTo>
                    <a:pt x="0" y="0"/>
                  </a:lnTo>
                  <a:close/>
                </a:path>
              </a:pathLst>
            </a:custGeom>
            <a:solidFill>
              <a:srgbClr val="FEFFFE">
                <a:alpha val="49019"/>
              </a:srgbClr>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ja-JP" altLang="en-US"/>
            </a:p>
          </p:txBody>
        </p:sp>
        <p:sp>
          <p:nvSpPr>
            <p:cNvPr id="16" name="Freeform 16"/>
            <p:cNvSpPr>
              <a:spLocks/>
            </p:cNvSpPr>
            <p:nvPr/>
          </p:nvSpPr>
          <p:spPr bwMode="auto">
            <a:xfrm>
              <a:off x="1305" y="2862"/>
              <a:ext cx="3174" cy="291"/>
            </a:xfrm>
            <a:custGeom>
              <a:avLst/>
              <a:gdLst>
                <a:gd name="T0" fmla="*/ 0 w 3194"/>
                <a:gd name="T1" fmla="*/ 0 h 290"/>
                <a:gd name="T2" fmla="*/ 0 w 3194"/>
                <a:gd name="T3" fmla="*/ 290 h 290"/>
                <a:gd name="T4" fmla="*/ 3154 w 3194"/>
                <a:gd name="T5" fmla="*/ 292 h 290"/>
                <a:gd name="T6" fmla="*/ 3148 w 3194"/>
                <a:gd name="T7" fmla="*/ 258 h 290"/>
                <a:gd name="T8" fmla="*/ 3120 w 3194"/>
                <a:gd name="T9" fmla="*/ 148 h 290"/>
                <a:gd name="T10" fmla="*/ 3079 w 3194"/>
                <a:gd name="T11" fmla="*/ 34 h 290"/>
                <a:gd name="T12" fmla="*/ 3064 w 3194"/>
                <a:gd name="T13" fmla="*/ 2 h 290"/>
                <a:gd name="T14" fmla="*/ 0 w 3194"/>
                <a:gd name="T15" fmla="*/ 0 h 29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194" h="290">
                  <a:moveTo>
                    <a:pt x="0" y="0"/>
                  </a:moveTo>
                  <a:lnTo>
                    <a:pt x="0" y="288"/>
                  </a:lnTo>
                  <a:lnTo>
                    <a:pt x="3194" y="290"/>
                  </a:lnTo>
                  <a:lnTo>
                    <a:pt x="3188" y="256"/>
                  </a:lnTo>
                  <a:cubicBezTo>
                    <a:pt x="3182" y="232"/>
                    <a:pt x="3172" y="183"/>
                    <a:pt x="3160" y="146"/>
                  </a:cubicBezTo>
                  <a:cubicBezTo>
                    <a:pt x="3146" y="103"/>
                    <a:pt x="3128" y="58"/>
                    <a:pt x="3118" y="34"/>
                  </a:cubicBezTo>
                  <a:lnTo>
                    <a:pt x="3102" y="2"/>
                  </a:lnTo>
                  <a:lnTo>
                    <a:pt x="0" y="0"/>
                  </a:lnTo>
                  <a:close/>
                </a:path>
              </a:pathLst>
            </a:custGeom>
            <a:solidFill>
              <a:srgbClr val="FEFFFE">
                <a:alpha val="49019"/>
              </a:srgbClr>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ja-JP" altLang="en-US"/>
            </a:p>
          </p:txBody>
        </p:sp>
        <p:sp>
          <p:nvSpPr>
            <p:cNvPr id="17" name="Freeform 17"/>
            <p:cNvSpPr>
              <a:spLocks/>
            </p:cNvSpPr>
            <p:nvPr/>
          </p:nvSpPr>
          <p:spPr bwMode="auto">
            <a:xfrm>
              <a:off x="3595" y="3417"/>
              <a:ext cx="916" cy="290"/>
            </a:xfrm>
            <a:custGeom>
              <a:avLst/>
              <a:gdLst>
                <a:gd name="T0" fmla="*/ 0 w 3194"/>
                <a:gd name="T1" fmla="*/ 290 h 290"/>
                <a:gd name="T2" fmla="*/ 0 w 3194"/>
                <a:gd name="T3" fmla="*/ 2 h 290"/>
                <a:gd name="T4" fmla="*/ 263 w 3194"/>
                <a:gd name="T5" fmla="*/ 0 h 290"/>
                <a:gd name="T6" fmla="*/ 261 w 3194"/>
                <a:gd name="T7" fmla="*/ 156 h 290"/>
                <a:gd name="T8" fmla="*/ 259 w 3194"/>
                <a:gd name="T9" fmla="*/ 254 h 290"/>
                <a:gd name="T10" fmla="*/ 258 w 3194"/>
                <a:gd name="T11" fmla="*/ 290 h 290"/>
                <a:gd name="T12" fmla="*/ 0 w 3194"/>
                <a:gd name="T13" fmla="*/ 290 h 29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94" h="290">
                  <a:moveTo>
                    <a:pt x="0" y="290"/>
                  </a:moveTo>
                  <a:lnTo>
                    <a:pt x="0" y="2"/>
                  </a:lnTo>
                  <a:lnTo>
                    <a:pt x="3194" y="0"/>
                  </a:lnTo>
                  <a:lnTo>
                    <a:pt x="3176" y="156"/>
                  </a:lnTo>
                  <a:cubicBezTo>
                    <a:pt x="3169" y="198"/>
                    <a:pt x="3162" y="232"/>
                    <a:pt x="3150" y="254"/>
                  </a:cubicBezTo>
                  <a:lnTo>
                    <a:pt x="3140" y="290"/>
                  </a:lnTo>
                  <a:lnTo>
                    <a:pt x="0" y="290"/>
                  </a:lnTo>
                  <a:close/>
                </a:path>
              </a:pathLst>
            </a:custGeom>
            <a:solidFill>
              <a:srgbClr val="FEFFFE">
                <a:alpha val="49019"/>
              </a:srgbClr>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ja-JP" altLang="en-US"/>
            </a:p>
          </p:txBody>
        </p:sp>
        <p:sp>
          <p:nvSpPr>
            <p:cNvPr id="18" name="Rectangle 18"/>
            <p:cNvSpPr>
              <a:spLocks noChangeArrowheads="1"/>
            </p:cNvSpPr>
            <p:nvPr/>
          </p:nvSpPr>
          <p:spPr bwMode="auto">
            <a:xfrm>
              <a:off x="1877" y="3419"/>
              <a:ext cx="858" cy="288"/>
            </a:xfrm>
            <a:prstGeom prst="rect">
              <a:avLst/>
            </a:prstGeom>
            <a:solidFill>
              <a:srgbClr val="FEFFFE">
                <a:alpha val="49019"/>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1pPr>
              <a:lvl2pPr marL="742950" indent="-28575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2pPr>
              <a:lvl3pPr marL="11430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3pPr>
              <a:lvl4pPr marL="16002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4pPr>
              <a:lvl5pPr marL="20574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smtClean="0"/>
            </a:p>
          </p:txBody>
        </p:sp>
      </p:grpSp>
      <p:sp>
        <p:nvSpPr>
          <p:cNvPr id="1949699" name="Rectangle 3"/>
          <p:cNvSpPr>
            <a:spLocks noGrp="1" noChangeArrowheads="1"/>
          </p:cNvSpPr>
          <p:nvPr>
            <p:ph type="ctrTitle"/>
          </p:nvPr>
        </p:nvSpPr>
        <p:spPr>
          <a:xfrm>
            <a:off x="179388" y="1417638"/>
            <a:ext cx="8785225" cy="1363662"/>
          </a:xfrm>
        </p:spPr>
        <p:txBody>
          <a:bodyPr anchor="b"/>
          <a:lstStyle>
            <a:lvl1pPr>
              <a:defRPr sz="4000">
                <a:solidFill>
                  <a:schemeClr val="tx1"/>
                </a:solidFill>
              </a:defRPr>
            </a:lvl1pPr>
          </a:lstStyle>
          <a:p>
            <a:pPr lvl="0"/>
            <a:r>
              <a:rPr lang="en-US" altLang="ja-JP" noProof="0" smtClean="0"/>
              <a:t>Click to edit Master title style</a:t>
            </a:r>
          </a:p>
        </p:txBody>
      </p:sp>
      <p:sp>
        <p:nvSpPr>
          <p:cNvPr id="1949700" name="Rectangle 4"/>
          <p:cNvSpPr>
            <a:spLocks noGrp="1" noChangeArrowheads="1"/>
          </p:cNvSpPr>
          <p:nvPr>
            <p:ph type="subTitle" idx="1"/>
          </p:nvPr>
        </p:nvSpPr>
        <p:spPr>
          <a:xfrm>
            <a:off x="755650" y="2924175"/>
            <a:ext cx="8208963" cy="720725"/>
          </a:xfrm>
        </p:spPr>
        <p:txBody>
          <a:bodyPr anchor="b"/>
          <a:lstStyle>
            <a:lvl1pPr marL="0" indent="0">
              <a:buFont typeface="Wingdings" panose="05000000000000000000" pitchFamily="2" charset="2"/>
              <a:buNone/>
              <a:defRPr/>
            </a:lvl1pPr>
          </a:lstStyle>
          <a:p>
            <a:pPr lvl="0"/>
            <a:r>
              <a:rPr lang="en-US" altLang="ja-JP" noProof="0" smtClean="0"/>
              <a:t>Click to edit Master subtitle style</a:t>
            </a:r>
          </a:p>
        </p:txBody>
      </p:sp>
    </p:spTree>
    <p:extLst>
      <p:ext uri="{BB962C8B-B14F-4D97-AF65-F5344CB8AC3E}">
        <p14:creationId xmlns:p14="http://schemas.microsoft.com/office/powerpoint/2010/main" val="2754905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Vertical Text Placeholder 2"/>
          <p:cNvSpPr>
            <a:spLocks noGrp="1"/>
          </p:cNvSpPr>
          <p:nvPr>
            <p:ph type="body" orient="vert" idx="1"/>
          </p:nvPr>
        </p:nvSpPr>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Rectangle 5"/>
          <p:cNvSpPr>
            <a:spLocks noGrp="1" noChangeArrowheads="1"/>
          </p:cNvSpPr>
          <p:nvPr>
            <p:ph type="sldNum" sz="quarter" idx="10"/>
          </p:nvPr>
        </p:nvSpPr>
        <p:spPr>
          <a:ln/>
        </p:spPr>
        <p:txBody>
          <a:bodyPr/>
          <a:lstStyle>
            <a:lvl1pPr>
              <a:defRPr/>
            </a:lvl1pPr>
          </a:lstStyle>
          <a:p>
            <a:pPr>
              <a:defRPr/>
            </a:pPr>
            <a:fld id="{146D55F6-3807-4D1D-9BE4-4FE6AC578D05}" type="slidenum">
              <a:rPr lang="ja-JP" altLang="en-US"/>
              <a:pPr>
                <a:defRPr/>
              </a:pPr>
              <a:t>‹#›</a:t>
            </a:fld>
            <a:endParaRPr lang="en-US" altLang="ja-JP"/>
          </a:p>
        </p:txBody>
      </p:sp>
      <p:sp>
        <p:nvSpPr>
          <p:cNvPr id="5" name="Rectangle 7"/>
          <p:cNvSpPr>
            <a:spLocks noGrp="1" noChangeArrowheads="1"/>
          </p:cNvSpPr>
          <p:nvPr>
            <p:ph type="dt" sz="half" idx="11"/>
          </p:nvPr>
        </p:nvSpPr>
        <p:spPr>
          <a:ln/>
        </p:spPr>
        <p:txBody>
          <a:bodyPr/>
          <a:lstStyle>
            <a:lvl1pPr>
              <a:defRPr/>
            </a:lvl1pPr>
          </a:lstStyle>
          <a:p>
            <a:pPr>
              <a:defRPr/>
            </a:pPr>
            <a:r>
              <a:rPr lang="en-US" altLang="ja-JP"/>
              <a:t>2010.06.28</a:t>
            </a:r>
          </a:p>
        </p:txBody>
      </p:sp>
    </p:spTree>
    <p:extLst>
      <p:ext uri="{BB962C8B-B14F-4D97-AF65-F5344CB8AC3E}">
        <p14:creationId xmlns:p14="http://schemas.microsoft.com/office/powerpoint/2010/main" val="4021961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593725"/>
            <a:ext cx="2171700" cy="5761038"/>
          </a:xfrm>
        </p:spPr>
        <p:txBody>
          <a:bodyPr vert="eaVert"/>
          <a:lstStyle/>
          <a:p>
            <a:r>
              <a:rPr lang="en-US" altLang="ja-JP" smtClean="0"/>
              <a:t>Click to edit Master title style</a:t>
            </a:r>
            <a:endParaRPr lang="ja-JP" altLang="en-US"/>
          </a:p>
        </p:txBody>
      </p:sp>
      <p:sp>
        <p:nvSpPr>
          <p:cNvPr id="3" name="Vertical Text Placeholder 2"/>
          <p:cNvSpPr>
            <a:spLocks noGrp="1"/>
          </p:cNvSpPr>
          <p:nvPr>
            <p:ph type="body" orient="vert" idx="1"/>
          </p:nvPr>
        </p:nvSpPr>
        <p:spPr>
          <a:xfrm>
            <a:off x="182563" y="593725"/>
            <a:ext cx="6362700" cy="5761038"/>
          </a:xfrm>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Rectangle 5"/>
          <p:cNvSpPr>
            <a:spLocks noGrp="1" noChangeArrowheads="1"/>
          </p:cNvSpPr>
          <p:nvPr>
            <p:ph type="sldNum" sz="quarter" idx="10"/>
          </p:nvPr>
        </p:nvSpPr>
        <p:spPr>
          <a:ln/>
        </p:spPr>
        <p:txBody>
          <a:bodyPr/>
          <a:lstStyle>
            <a:lvl1pPr>
              <a:defRPr/>
            </a:lvl1pPr>
          </a:lstStyle>
          <a:p>
            <a:pPr>
              <a:defRPr/>
            </a:pPr>
            <a:fld id="{EEBED939-865C-47FE-9118-7320CC99CCDB}" type="slidenum">
              <a:rPr lang="ja-JP" altLang="en-US"/>
              <a:pPr>
                <a:defRPr/>
              </a:pPr>
              <a:t>‹#›</a:t>
            </a:fld>
            <a:endParaRPr lang="en-US" altLang="ja-JP"/>
          </a:p>
        </p:txBody>
      </p:sp>
      <p:sp>
        <p:nvSpPr>
          <p:cNvPr id="5" name="Rectangle 7"/>
          <p:cNvSpPr>
            <a:spLocks noGrp="1" noChangeArrowheads="1"/>
          </p:cNvSpPr>
          <p:nvPr>
            <p:ph type="dt" sz="half" idx="11"/>
          </p:nvPr>
        </p:nvSpPr>
        <p:spPr>
          <a:ln/>
        </p:spPr>
        <p:txBody>
          <a:bodyPr/>
          <a:lstStyle>
            <a:lvl1pPr>
              <a:defRPr/>
            </a:lvl1pPr>
          </a:lstStyle>
          <a:p>
            <a:pPr>
              <a:defRPr/>
            </a:pPr>
            <a:r>
              <a:rPr lang="en-US" altLang="ja-JP"/>
              <a:t>2010.06.28</a:t>
            </a:r>
          </a:p>
        </p:txBody>
      </p:sp>
    </p:spTree>
    <p:extLst>
      <p:ext uri="{BB962C8B-B14F-4D97-AF65-F5344CB8AC3E}">
        <p14:creationId xmlns:p14="http://schemas.microsoft.com/office/powerpoint/2010/main" val="1226933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Content Placeholder 2"/>
          <p:cNvSpPr>
            <a:spLocks noGrp="1"/>
          </p:cNvSpPr>
          <p:nvPr>
            <p:ph idx="1"/>
          </p:nvPr>
        </p:nvSpPr>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Slide Number Placeholder 3"/>
          <p:cNvSpPr>
            <a:spLocks noGrp="1"/>
          </p:cNvSpPr>
          <p:nvPr>
            <p:ph type="sldNum" sz="quarter" idx="10"/>
          </p:nvPr>
        </p:nvSpPr>
        <p:spPr/>
        <p:txBody>
          <a:bodyPr/>
          <a:lstStyle>
            <a:lvl1pPr>
              <a:defRPr/>
            </a:lvl1pPr>
          </a:lstStyle>
          <a:p>
            <a:pPr>
              <a:defRPr/>
            </a:pPr>
            <a:fld id="{CC698934-8BF1-4F44-8E59-8ED3A19B1C8B}" type="slidenum">
              <a:rPr lang="ja-JP" altLang="en-US"/>
              <a:pPr>
                <a:defRPr/>
              </a:pPr>
              <a:t>‹#›</a:t>
            </a:fld>
            <a:endParaRPr lang="en-US" altLang="ja-JP"/>
          </a:p>
        </p:txBody>
      </p:sp>
    </p:spTree>
    <p:extLst>
      <p:ext uri="{BB962C8B-B14F-4D97-AF65-F5344CB8AC3E}">
        <p14:creationId xmlns:p14="http://schemas.microsoft.com/office/powerpoint/2010/main" val="2961325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ltLang="ja-JP" smtClean="0"/>
              <a:t>Click to edit Master title style</a:t>
            </a:r>
            <a:endParaRPr lang="ja-JP" alt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ja-JP" smtClean="0"/>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6BF65968-31D0-49CB-B151-95F6ACE45933}" type="slidenum">
              <a:rPr lang="ja-JP" altLang="en-US"/>
              <a:pPr>
                <a:defRPr/>
              </a:pPr>
              <a:t>‹#›</a:t>
            </a:fld>
            <a:endParaRPr lang="en-US" altLang="ja-JP"/>
          </a:p>
        </p:txBody>
      </p:sp>
    </p:spTree>
    <p:extLst>
      <p:ext uri="{BB962C8B-B14F-4D97-AF65-F5344CB8AC3E}">
        <p14:creationId xmlns:p14="http://schemas.microsoft.com/office/powerpoint/2010/main" val="1485085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Content Placeholder 2"/>
          <p:cNvSpPr>
            <a:spLocks noGrp="1"/>
          </p:cNvSpPr>
          <p:nvPr>
            <p:ph sz="half" idx="1"/>
          </p:nvPr>
        </p:nvSpPr>
        <p:spPr>
          <a:xfrm>
            <a:off x="182563" y="1412875"/>
            <a:ext cx="4267200" cy="4941888"/>
          </a:xfrm>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Content Placeholder 3"/>
          <p:cNvSpPr>
            <a:spLocks noGrp="1"/>
          </p:cNvSpPr>
          <p:nvPr>
            <p:ph sz="half" idx="2"/>
          </p:nvPr>
        </p:nvSpPr>
        <p:spPr>
          <a:xfrm>
            <a:off x="4602163" y="1412875"/>
            <a:ext cx="4267200" cy="4941888"/>
          </a:xfrm>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pPr>
              <a:defRPr/>
            </a:pPr>
            <a:fld id="{359A36AC-99B2-44D0-A0D2-6368C5157221}" type="slidenum">
              <a:rPr lang="ja-JP" altLang="en-US"/>
              <a:pPr>
                <a:defRPr/>
              </a:pPr>
              <a:t>‹#›</a:t>
            </a:fld>
            <a:endParaRPr lang="en-US" altLang="ja-JP"/>
          </a:p>
        </p:txBody>
      </p:sp>
      <p:sp>
        <p:nvSpPr>
          <p:cNvPr id="6" name="Rectangle 7"/>
          <p:cNvSpPr>
            <a:spLocks noGrp="1" noChangeArrowheads="1"/>
          </p:cNvSpPr>
          <p:nvPr>
            <p:ph type="dt" sz="half" idx="11"/>
          </p:nvPr>
        </p:nvSpPr>
        <p:spPr>
          <a:ln/>
        </p:spPr>
        <p:txBody>
          <a:bodyPr/>
          <a:lstStyle>
            <a:lvl1pPr>
              <a:defRPr/>
            </a:lvl1pPr>
          </a:lstStyle>
          <a:p>
            <a:pPr>
              <a:defRPr/>
            </a:pPr>
            <a:r>
              <a:rPr lang="en-US" altLang="ja-JP"/>
              <a:t>2010.06.28</a:t>
            </a:r>
          </a:p>
        </p:txBody>
      </p:sp>
    </p:spTree>
    <p:extLst>
      <p:ext uri="{BB962C8B-B14F-4D97-AF65-F5344CB8AC3E}">
        <p14:creationId xmlns:p14="http://schemas.microsoft.com/office/powerpoint/2010/main" val="3006502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ltLang="ja-JP" smtClean="0"/>
              <a:t>Click to edit Master title style</a:t>
            </a:r>
            <a:endParaRPr lang="ja-JP" alt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7" name="Rectangle 5"/>
          <p:cNvSpPr>
            <a:spLocks noGrp="1" noChangeArrowheads="1"/>
          </p:cNvSpPr>
          <p:nvPr>
            <p:ph type="sldNum" sz="quarter" idx="10"/>
          </p:nvPr>
        </p:nvSpPr>
        <p:spPr>
          <a:ln/>
        </p:spPr>
        <p:txBody>
          <a:bodyPr/>
          <a:lstStyle>
            <a:lvl1pPr>
              <a:defRPr/>
            </a:lvl1pPr>
          </a:lstStyle>
          <a:p>
            <a:pPr>
              <a:defRPr/>
            </a:pPr>
            <a:fld id="{F34F6F87-B6EA-4CDE-8FFE-D2EE99625A3A}" type="slidenum">
              <a:rPr lang="ja-JP" altLang="en-US"/>
              <a:pPr>
                <a:defRPr/>
              </a:pPr>
              <a:t>‹#›</a:t>
            </a:fld>
            <a:endParaRPr lang="en-US" altLang="ja-JP"/>
          </a:p>
        </p:txBody>
      </p:sp>
      <p:sp>
        <p:nvSpPr>
          <p:cNvPr id="8" name="Rectangle 7"/>
          <p:cNvSpPr>
            <a:spLocks noGrp="1" noChangeArrowheads="1"/>
          </p:cNvSpPr>
          <p:nvPr>
            <p:ph type="dt" sz="half" idx="11"/>
          </p:nvPr>
        </p:nvSpPr>
        <p:spPr>
          <a:ln/>
        </p:spPr>
        <p:txBody>
          <a:bodyPr/>
          <a:lstStyle>
            <a:lvl1pPr>
              <a:defRPr/>
            </a:lvl1pPr>
          </a:lstStyle>
          <a:p>
            <a:pPr>
              <a:defRPr/>
            </a:pPr>
            <a:r>
              <a:rPr lang="en-US" altLang="ja-JP"/>
              <a:t>2010.06.28</a:t>
            </a:r>
          </a:p>
        </p:txBody>
      </p:sp>
    </p:spTree>
    <p:extLst>
      <p:ext uri="{BB962C8B-B14F-4D97-AF65-F5344CB8AC3E}">
        <p14:creationId xmlns:p14="http://schemas.microsoft.com/office/powerpoint/2010/main" val="651452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pPr>
              <a:defRPr/>
            </a:pPr>
            <a:fld id="{51B6C93E-8B07-4A46-B6AD-F2676CC13E68}" type="slidenum">
              <a:rPr lang="ja-JP" altLang="en-US"/>
              <a:pPr>
                <a:defRPr/>
              </a:pPr>
              <a:t>‹#›</a:t>
            </a:fld>
            <a:endParaRPr lang="en-US" altLang="ja-JP"/>
          </a:p>
        </p:txBody>
      </p:sp>
      <p:sp>
        <p:nvSpPr>
          <p:cNvPr id="4" name="Rectangle 7"/>
          <p:cNvSpPr>
            <a:spLocks noGrp="1" noChangeArrowheads="1"/>
          </p:cNvSpPr>
          <p:nvPr>
            <p:ph type="dt" sz="half" idx="11"/>
          </p:nvPr>
        </p:nvSpPr>
        <p:spPr>
          <a:ln/>
        </p:spPr>
        <p:txBody>
          <a:bodyPr/>
          <a:lstStyle>
            <a:lvl1pPr>
              <a:defRPr/>
            </a:lvl1pPr>
          </a:lstStyle>
          <a:p>
            <a:pPr>
              <a:defRPr/>
            </a:pPr>
            <a:r>
              <a:rPr lang="en-US" altLang="ja-JP"/>
              <a:t>2010.06.28</a:t>
            </a:r>
          </a:p>
        </p:txBody>
      </p:sp>
    </p:spTree>
    <p:extLst>
      <p:ext uri="{BB962C8B-B14F-4D97-AF65-F5344CB8AC3E}">
        <p14:creationId xmlns:p14="http://schemas.microsoft.com/office/powerpoint/2010/main" val="1012753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2DDC7429-5783-47A0-BA20-3C662024B588}" type="slidenum">
              <a:rPr lang="ja-JP" altLang="en-US"/>
              <a:pPr>
                <a:defRPr/>
              </a:pPr>
              <a:t>‹#›</a:t>
            </a:fld>
            <a:endParaRPr lang="en-US" altLang="ja-JP"/>
          </a:p>
        </p:txBody>
      </p:sp>
      <p:sp>
        <p:nvSpPr>
          <p:cNvPr id="3" name="Rectangle 7"/>
          <p:cNvSpPr>
            <a:spLocks noGrp="1" noChangeArrowheads="1"/>
          </p:cNvSpPr>
          <p:nvPr>
            <p:ph type="dt" sz="half" idx="11"/>
          </p:nvPr>
        </p:nvSpPr>
        <p:spPr>
          <a:ln/>
        </p:spPr>
        <p:txBody>
          <a:bodyPr/>
          <a:lstStyle>
            <a:lvl1pPr>
              <a:defRPr/>
            </a:lvl1pPr>
          </a:lstStyle>
          <a:p>
            <a:pPr>
              <a:defRPr/>
            </a:pPr>
            <a:r>
              <a:rPr lang="en-US" altLang="ja-JP"/>
              <a:t>2010.06.28</a:t>
            </a:r>
          </a:p>
        </p:txBody>
      </p:sp>
    </p:spTree>
    <p:extLst>
      <p:ext uri="{BB962C8B-B14F-4D97-AF65-F5344CB8AC3E}">
        <p14:creationId xmlns:p14="http://schemas.microsoft.com/office/powerpoint/2010/main" val="352636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ja-JP" smtClean="0"/>
              <a:t>Click to edit Master title style</a:t>
            </a:r>
            <a:endParaRPr lang="ja-JP" alt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ja-JP"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923B8CAE-DEF2-4026-9D0F-40B9E2F7D073}" type="slidenum">
              <a:rPr lang="ja-JP" altLang="en-US"/>
              <a:pPr>
                <a:defRPr/>
              </a:pPr>
              <a:t>‹#›</a:t>
            </a:fld>
            <a:endParaRPr lang="en-US" altLang="ja-JP"/>
          </a:p>
        </p:txBody>
      </p:sp>
      <p:sp>
        <p:nvSpPr>
          <p:cNvPr id="6" name="Rectangle 7"/>
          <p:cNvSpPr>
            <a:spLocks noGrp="1" noChangeArrowheads="1"/>
          </p:cNvSpPr>
          <p:nvPr>
            <p:ph type="dt" sz="half" idx="11"/>
          </p:nvPr>
        </p:nvSpPr>
        <p:spPr>
          <a:ln/>
        </p:spPr>
        <p:txBody>
          <a:bodyPr/>
          <a:lstStyle>
            <a:lvl1pPr>
              <a:defRPr/>
            </a:lvl1pPr>
          </a:lstStyle>
          <a:p>
            <a:pPr>
              <a:defRPr/>
            </a:pPr>
            <a:r>
              <a:rPr lang="en-US" altLang="ja-JP"/>
              <a:t>2010.06.28</a:t>
            </a:r>
          </a:p>
        </p:txBody>
      </p:sp>
    </p:spTree>
    <p:extLst>
      <p:ext uri="{BB962C8B-B14F-4D97-AF65-F5344CB8AC3E}">
        <p14:creationId xmlns:p14="http://schemas.microsoft.com/office/powerpoint/2010/main" val="2462240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ja-JP" smtClean="0"/>
              <a:t>Click to edit Master title style</a:t>
            </a:r>
            <a:endParaRPr lang="ja-JP" alt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ja-JP"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4E75C778-8BF4-4440-B165-DD57B33E4B72}" type="slidenum">
              <a:rPr lang="ja-JP" altLang="en-US"/>
              <a:pPr>
                <a:defRPr/>
              </a:pPr>
              <a:t>‹#›</a:t>
            </a:fld>
            <a:endParaRPr lang="en-US" altLang="ja-JP"/>
          </a:p>
        </p:txBody>
      </p:sp>
      <p:sp>
        <p:nvSpPr>
          <p:cNvPr id="6" name="Rectangle 7"/>
          <p:cNvSpPr>
            <a:spLocks noGrp="1" noChangeArrowheads="1"/>
          </p:cNvSpPr>
          <p:nvPr>
            <p:ph type="dt" sz="half" idx="11"/>
          </p:nvPr>
        </p:nvSpPr>
        <p:spPr>
          <a:ln/>
        </p:spPr>
        <p:txBody>
          <a:bodyPr/>
          <a:lstStyle>
            <a:lvl1pPr>
              <a:defRPr/>
            </a:lvl1pPr>
          </a:lstStyle>
          <a:p>
            <a:pPr>
              <a:defRPr/>
            </a:pPr>
            <a:r>
              <a:rPr lang="en-US" altLang="ja-JP"/>
              <a:t>2010.06.28</a:t>
            </a:r>
          </a:p>
        </p:txBody>
      </p:sp>
    </p:spTree>
    <p:extLst>
      <p:ext uri="{BB962C8B-B14F-4D97-AF65-F5344CB8AC3E}">
        <p14:creationId xmlns:p14="http://schemas.microsoft.com/office/powerpoint/2010/main" val="3091400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82563" y="1412875"/>
            <a:ext cx="8686800" cy="4941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 Fourth level</a:t>
            </a:r>
          </a:p>
          <a:p>
            <a:pPr lvl="4"/>
            <a:r>
              <a:rPr lang="en-US" altLang="ja-JP" smtClean="0"/>
              <a:t>Fifth level</a:t>
            </a:r>
          </a:p>
        </p:txBody>
      </p:sp>
      <p:sp>
        <p:nvSpPr>
          <p:cNvPr id="1027" name="Line 3"/>
          <p:cNvSpPr>
            <a:spLocks noChangeShapeType="1"/>
          </p:cNvSpPr>
          <p:nvPr/>
        </p:nvSpPr>
        <p:spPr bwMode="auto">
          <a:xfrm flipV="1">
            <a:off x="274638" y="549275"/>
            <a:ext cx="8594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8" name="Rectangle 6"/>
          <p:cNvSpPr>
            <a:spLocks noChangeArrowheads="1"/>
          </p:cNvSpPr>
          <p:nvPr/>
        </p:nvSpPr>
        <p:spPr bwMode="black">
          <a:xfrm>
            <a:off x="7092950" y="6537325"/>
            <a:ext cx="1868488" cy="13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1pPr>
            <a:lvl2pPr marL="742950" indent="-28575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2pPr>
            <a:lvl3pPr marL="11430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3pPr>
            <a:lvl4pPr marL="16002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4pPr>
            <a:lvl5pPr marL="20574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ClrTx/>
              <a:buFontTx/>
              <a:buNone/>
              <a:defRPr/>
            </a:pPr>
            <a:r>
              <a:rPr lang="en-US" altLang="ja-JP" sz="1000" smtClean="0"/>
              <a:t>© 2015 IBM Corporation</a:t>
            </a:r>
            <a:endParaRPr lang="en-US" altLang="ja-JP" sz="2400" smtClean="0"/>
          </a:p>
        </p:txBody>
      </p:sp>
      <p:sp>
        <p:nvSpPr>
          <p:cNvPr id="1948677" name="Rectangle 5"/>
          <p:cNvSpPr>
            <a:spLocks noGrp="1" noChangeArrowheads="1"/>
          </p:cNvSpPr>
          <p:nvPr>
            <p:ph type="sldNum" sz="quarter" idx="4"/>
          </p:nvPr>
        </p:nvSpPr>
        <p:spPr bwMode="black">
          <a:xfrm>
            <a:off x="182563" y="6537325"/>
            <a:ext cx="366712"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l" eaLnBrk="1" hangingPunct="1">
              <a:spcBef>
                <a:spcPct val="0"/>
              </a:spcBef>
              <a:buClrTx/>
              <a:buFontTx/>
              <a:buNone/>
              <a:defRPr sz="1000">
                <a:cs typeface="Arial" panose="020B0604020202020204" pitchFamily="34" charset="0"/>
              </a:defRPr>
            </a:lvl1pPr>
          </a:lstStyle>
          <a:p>
            <a:pPr>
              <a:defRPr/>
            </a:pPr>
            <a:fld id="{DD181FEA-6425-4A4F-8796-7900DE96ABA2}" type="slidenum">
              <a:rPr lang="ja-JP" altLang="en-US"/>
              <a:pPr>
                <a:defRPr/>
              </a:pPr>
              <a:t>‹#›</a:t>
            </a:fld>
            <a:endParaRPr lang="en-US" altLang="ja-JP"/>
          </a:p>
        </p:txBody>
      </p:sp>
      <p:sp>
        <p:nvSpPr>
          <p:cNvPr id="1948679" name="Rectangle 7"/>
          <p:cNvSpPr>
            <a:spLocks noGrp="1" noChangeArrowheads="1"/>
          </p:cNvSpPr>
          <p:nvPr>
            <p:ph type="dt" sz="half" idx="2"/>
          </p:nvPr>
        </p:nvSpPr>
        <p:spPr bwMode="auto">
          <a:xfrm>
            <a:off x="549275" y="6524625"/>
            <a:ext cx="143033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l" eaLnBrk="1" hangingPunct="1">
              <a:spcBef>
                <a:spcPct val="0"/>
              </a:spcBef>
              <a:buClrTx/>
              <a:buFontTx/>
              <a:buNone/>
              <a:defRPr sz="1000">
                <a:cs typeface="Arial" panose="020B0604020202020204" pitchFamily="34" charset="0"/>
              </a:defRPr>
            </a:lvl1pPr>
          </a:lstStyle>
          <a:p>
            <a:pPr>
              <a:defRPr/>
            </a:pPr>
            <a:r>
              <a:rPr lang="en-US" altLang="ja-JP"/>
              <a:t>2010.06.28</a:t>
            </a:r>
          </a:p>
        </p:txBody>
      </p:sp>
      <p:pic>
        <p:nvPicPr>
          <p:cNvPr id="1031" name="Picture 8" descr="R120_G137_B251-20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280400" y="227013"/>
            <a:ext cx="588963"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9"/>
          <p:cNvSpPr>
            <a:spLocks noGrp="1" noChangeArrowheads="1"/>
          </p:cNvSpPr>
          <p:nvPr>
            <p:ph type="title"/>
          </p:nvPr>
        </p:nvSpPr>
        <p:spPr bwMode="auto">
          <a:xfrm>
            <a:off x="182563" y="593725"/>
            <a:ext cx="86868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ja-JP" smtClean="0"/>
              <a:t>Click to edit Master title style</a:t>
            </a:r>
          </a:p>
        </p:txBody>
      </p:sp>
      <p:sp>
        <p:nvSpPr>
          <p:cNvPr id="1033" name="Text Box 46"/>
          <p:cNvSpPr txBox="1">
            <a:spLocks noChangeArrowheads="1"/>
          </p:cNvSpPr>
          <p:nvPr/>
        </p:nvSpPr>
        <p:spPr bwMode="auto">
          <a:xfrm>
            <a:off x="182563" y="136525"/>
            <a:ext cx="42973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b"/>
          <a:lstStyle>
            <a:lvl1pPr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1pPr>
            <a:lvl2pPr marL="742950" indent="-28575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2pPr>
            <a:lvl3pPr marL="11430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3pPr>
            <a:lvl4pPr marL="16002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4pPr>
            <a:lvl5pPr marL="20574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0"/>
              </a:spcBef>
              <a:spcAft>
                <a:spcPts val="900"/>
              </a:spcAft>
              <a:buClrTx/>
              <a:buFontTx/>
              <a:buNone/>
              <a:defRPr/>
            </a:pPr>
            <a:r>
              <a:rPr lang="en-US" altLang="ja-JP" sz="1000" smtClean="0">
                <a:ea typeface="MS UI Gothic" panose="020B0600070205080204" pitchFamily="50" charset="-128"/>
              </a:rPr>
              <a:t>IBM Research - Tokyo</a:t>
            </a:r>
            <a:endParaRPr lang="en-US" altLang="ja-JP" smtClean="0">
              <a:ea typeface="MS UI Gothic" panose="020B0600070205080204" pitchFamily="50" charset="-128"/>
            </a:endParaRPr>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rtl="0" eaLnBrk="0" fontAlgn="base" hangingPunct="0">
        <a:lnSpc>
          <a:spcPct val="90000"/>
        </a:lnSpc>
        <a:spcBef>
          <a:spcPct val="0"/>
        </a:spcBef>
        <a:spcAft>
          <a:spcPct val="0"/>
        </a:spcAft>
        <a:defRPr kumimoji="1" sz="3200" kern="1200">
          <a:solidFill>
            <a:schemeClr val="hlink"/>
          </a:solidFill>
          <a:latin typeface="+mj-lt"/>
          <a:ea typeface="+mj-ea"/>
          <a:cs typeface="+mj-cs"/>
        </a:defRPr>
      </a:lvl1pPr>
      <a:lvl2pPr algn="l" rtl="0" eaLnBrk="0" fontAlgn="base" hangingPunct="0">
        <a:lnSpc>
          <a:spcPct val="90000"/>
        </a:lnSpc>
        <a:spcBef>
          <a:spcPct val="0"/>
        </a:spcBef>
        <a:spcAft>
          <a:spcPct val="0"/>
        </a:spcAft>
        <a:defRPr kumimoji="1" sz="3200">
          <a:solidFill>
            <a:schemeClr val="hlink"/>
          </a:solidFill>
          <a:latin typeface="Arial" panose="020B060402020202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3200">
          <a:solidFill>
            <a:schemeClr val="hlink"/>
          </a:solidFill>
          <a:latin typeface="Arial" panose="020B060402020202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3200">
          <a:solidFill>
            <a:schemeClr val="hlink"/>
          </a:solidFill>
          <a:latin typeface="Arial" panose="020B060402020202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3200">
          <a:solidFill>
            <a:schemeClr val="hlink"/>
          </a:solidFill>
          <a:latin typeface="Arial" panose="020B060402020202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3200">
          <a:solidFill>
            <a:schemeClr val="hlink"/>
          </a:solidFill>
          <a:latin typeface="Arial" panose="020B060402020202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3200">
          <a:solidFill>
            <a:schemeClr val="hlink"/>
          </a:solidFill>
          <a:latin typeface="Arial" panose="020B060402020202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3200">
          <a:solidFill>
            <a:schemeClr val="hlink"/>
          </a:solidFill>
          <a:latin typeface="Arial" panose="020B060402020202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3200">
          <a:solidFill>
            <a:schemeClr val="hlink"/>
          </a:solidFill>
          <a:latin typeface="Arial" panose="020B0604020202020204" pitchFamily="34" charset="0"/>
          <a:ea typeface="ＭＳ Ｐゴシック" panose="020B0600070205080204" pitchFamily="50" charset="-128"/>
        </a:defRPr>
      </a:lvl9pPr>
    </p:titleStyle>
    <p:bodyStyle>
      <a:lvl1pPr marL="173038" indent="-173038" algn="l" rtl="0" eaLnBrk="0" fontAlgn="base" hangingPunct="0">
        <a:spcBef>
          <a:spcPct val="10000"/>
        </a:spcBef>
        <a:spcAft>
          <a:spcPct val="10000"/>
        </a:spcAft>
        <a:buClr>
          <a:schemeClr val="tx1"/>
        </a:buClr>
        <a:buFont typeface="Wingdings" panose="05000000000000000000" pitchFamily="2" charset="2"/>
        <a:buChar char="§"/>
        <a:defRPr kumimoji="1" sz="2400" kern="1200">
          <a:solidFill>
            <a:srgbClr val="000000"/>
          </a:solidFill>
          <a:latin typeface="+mn-lt"/>
          <a:ea typeface="+mn-ea"/>
          <a:cs typeface="+mn-cs"/>
        </a:defRPr>
      </a:lvl1pPr>
      <a:lvl2pPr marL="542925" indent="-196850" algn="l" rtl="0" eaLnBrk="0" fontAlgn="base" hangingPunct="0">
        <a:spcBef>
          <a:spcPct val="10000"/>
        </a:spcBef>
        <a:spcAft>
          <a:spcPct val="10000"/>
        </a:spcAft>
        <a:buClr>
          <a:schemeClr val="tx1"/>
        </a:buClr>
        <a:buChar char="•"/>
        <a:defRPr kumimoji="1" sz="2000" kern="1200">
          <a:solidFill>
            <a:srgbClr val="000000"/>
          </a:solidFill>
          <a:latin typeface="+mn-lt"/>
          <a:ea typeface="+mn-ea"/>
          <a:cs typeface="+mn-cs"/>
        </a:defRPr>
      </a:lvl2pPr>
      <a:lvl3pPr marL="895350" indent="-173038" algn="l" rtl="0" eaLnBrk="0" fontAlgn="base" hangingPunct="0">
        <a:spcBef>
          <a:spcPct val="10000"/>
        </a:spcBef>
        <a:spcAft>
          <a:spcPct val="10000"/>
        </a:spcAft>
        <a:buClr>
          <a:schemeClr val="tx1"/>
        </a:buClr>
        <a:buFont typeface="Wingdings" panose="05000000000000000000" pitchFamily="2" charset="2"/>
        <a:buChar char="Ø"/>
        <a:defRPr kumimoji="1" kern="1200">
          <a:solidFill>
            <a:srgbClr val="000000"/>
          </a:solidFill>
          <a:latin typeface="+mn-lt"/>
          <a:ea typeface="+mn-ea"/>
          <a:cs typeface="+mn-cs"/>
        </a:defRPr>
      </a:lvl3pPr>
      <a:lvl4pPr marL="1343025" indent="-173038" algn="l" rtl="0" eaLnBrk="0" fontAlgn="base" hangingPunct="0">
        <a:spcBef>
          <a:spcPct val="20000"/>
        </a:spcBef>
        <a:spcAft>
          <a:spcPct val="0"/>
        </a:spcAft>
        <a:buClr>
          <a:schemeClr val="tx1"/>
        </a:buClr>
        <a:buFont typeface="Wingdings" panose="05000000000000000000" pitchFamily="2" charset="2"/>
        <a:buChar char="ü"/>
        <a:defRPr kumimoji="1" sz="1600" kern="1200">
          <a:solidFill>
            <a:schemeClr val="tx1"/>
          </a:solidFill>
          <a:latin typeface="+mn-lt"/>
          <a:ea typeface="+mn-ea"/>
          <a:cs typeface="+mn-cs"/>
        </a:defRPr>
      </a:lvl4pPr>
      <a:lvl5pPr marL="1685925" indent="-163513" algn="l" rtl="0" eaLnBrk="0" fontAlgn="base" hangingPunct="0">
        <a:spcBef>
          <a:spcPct val="20000"/>
        </a:spcBef>
        <a:spcAft>
          <a:spcPct val="0"/>
        </a:spcAft>
        <a:buClr>
          <a:schemeClr val="tx1"/>
        </a:buClr>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389" y="1124744"/>
            <a:ext cx="8353052" cy="1656184"/>
          </a:xfrm>
        </p:spPr>
        <p:txBody>
          <a:bodyPr>
            <a:noAutofit/>
          </a:bodyPr>
          <a:lstStyle/>
          <a:p>
            <a:r>
              <a:rPr lang="ja-JP" altLang="en-US" sz="3200" dirty="0"/>
              <a:t>我々の</a:t>
            </a:r>
            <a:r>
              <a:rPr lang="en-US" altLang="ja-JP" sz="3200" dirty="0"/>
              <a:t>ISCA2015</a:t>
            </a:r>
            <a:r>
              <a:rPr lang="ja-JP" altLang="en-US" sz="3200" dirty="0"/>
              <a:t>論文の</a:t>
            </a:r>
            <a:r>
              <a:rPr lang="en-US" altLang="ja-JP" sz="3200" dirty="0"/>
              <a:t>Time-to-Accept </a:t>
            </a:r>
            <a:r>
              <a:rPr lang="en-US" altLang="ja-JP" sz="3200" dirty="0" smtClean="0"/>
              <a:t/>
            </a:r>
            <a:br>
              <a:rPr lang="en-US" altLang="ja-JP" sz="3200" dirty="0" smtClean="0"/>
            </a:br>
            <a:r>
              <a:rPr lang="en-US" altLang="ja-JP" sz="2000" i="1" dirty="0" smtClean="0"/>
              <a:t>Quantitative </a:t>
            </a:r>
            <a:r>
              <a:rPr lang="en-US" altLang="ja-JP" sz="2000" i="1" dirty="0"/>
              <a:t>Comparison of Hardware Transactional Memory for</a:t>
            </a:r>
            <a:r>
              <a:rPr lang="ja-JP" altLang="en-US" sz="2000" i="1" dirty="0"/>
              <a:t> </a:t>
            </a:r>
            <a:r>
              <a:rPr lang="en-US" altLang="ja-JP" sz="2000" i="1" dirty="0"/>
              <a:t>Blue Gene/Q, </a:t>
            </a:r>
            <a:r>
              <a:rPr lang="en-US" altLang="ja-JP" sz="2000" i="1" dirty="0" err="1"/>
              <a:t>zEnterprise</a:t>
            </a:r>
            <a:r>
              <a:rPr lang="en-US" altLang="ja-JP" sz="2000" i="1" dirty="0"/>
              <a:t> EC12, Intel Core, and POWER8</a:t>
            </a:r>
            <a:r>
              <a:rPr lang="en-US" altLang="ja-JP" sz="2000" i="1" dirty="0" smtClean="0"/>
              <a:t>.</a:t>
            </a:r>
            <a:endParaRPr kumimoji="1" lang="ja-JP" altLang="en-US" sz="2000" dirty="0"/>
          </a:p>
        </p:txBody>
      </p:sp>
      <p:sp>
        <p:nvSpPr>
          <p:cNvPr id="3" name="Subtitle 2"/>
          <p:cNvSpPr>
            <a:spLocks noGrp="1"/>
          </p:cNvSpPr>
          <p:nvPr>
            <p:ph type="subTitle" idx="1"/>
          </p:nvPr>
        </p:nvSpPr>
        <p:spPr>
          <a:xfrm>
            <a:off x="755650" y="3212976"/>
            <a:ext cx="8208963" cy="431924"/>
          </a:xfrm>
        </p:spPr>
        <p:txBody>
          <a:bodyPr/>
          <a:lstStyle/>
          <a:p>
            <a:r>
              <a:rPr kumimoji="1" lang="ja-JP" altLang="en-US" dirty="0" smtClean="0"/>
              <a:t>仲池　卓也　（日本</a:t>
            </a:r>
            <a:r>
              <a:rPr kumimoji="1" lang="en-US" altLang="ja-JP" dirty="0" smtClean="0"/>
              <a:t>IBM</a:t>
            </a:r>
            <a:r>
              <a:rPr kumimoji="1" lang="ja-JP" altLang="en-US" dirty="0" smtClean="0"/>
              <a:t>東京基礎研究所）</a:t>
            </a:r>
            <a:endParaRPr kumimoji="1" lang="ja-JP" altLang="en-US" dirty="0"/>
          </a:p>
        </p:txBody>
      </p:sp>
      <p:sp>
        <p:nvSpPr>
          <p:cNvPr id="4" name="TextBox 3"/>
          <p:cNvSpPr txBox="1"/>
          <p:nvPr/>
        </p:nvSpPr>
        <p:spPr>
          <a:xfrm>
            <a:off x="179388" y="332656"/>
            <a:ext cx="7993012" cy="738664"/>
          </a:xfrm>
          <a:prstGeom prst="rect">
            <a:avLst/>
          </a:prstGeom>
          <a:noFill/>
        </p:spPr>
        <p:txBody>
          <a:bodyPr wrap="square" rtlCol="0">
            <a:spAutoFit/>
          </a:bodyPr>
          <a:lstStyle/>
          <a:p>
            <a:r>
              <a:rPr kumimoji="1" lang="en-US" altLang="ja-JP" sz="2400" dirty="0" err="1" smtClean="0"/>
              <a:t>SWoPP</a:t>
            </a:r>
            <a:r>
              <a:rPr kumimoji="1" lang="en-US" altLang="ja-JP" sz="2400" dirty="0" smtClean="0"/>
              <a:t> 2015</a:t>
            </a:r>
            <a:r>
              <a:rPr kumimoji="1" lang="ja-JP" altLang="en-US" sz="2400" dirty="0"/>
              <a:t> </a:t>
            </a:r>
            <a:r>
              <a:rPr kumimoji="1" lang="en-US" altLang="ja-JP" sz="2400" dirty="0"/>
              <a:t>BoF-2 </a:t>
            </a:r>
            <a:r>
              <a:rPr kumimoji="1" lang="en-US" altLang="ja-JP" sz="2400" dirty="0" smtClean="0"/>
              <a:t>(ARC</a:t>
            </a:r>
            <a:r>
              <a:rPr kumimoji="1" lang="en-US" altLang="ja-JP" sz="2400" dirty="0"/>
              <a:t>, CPSY </a:t>
            </a:r>
            <a:r>
              <a:rPr kumimoji="1" lang="ja-JP" altLang="en-US" sz="2400" dirty="0"/>
              <a:t>研究会合同イベン</a:t>
            </a:r>
            <a:r>
              <a:rPr kumimoji="1" lang="ja-JP" altLang="en-US" sz="2400" dirty="0" smtClean="0"/>
              <a:t>ト</a:t>
            </a:r>
            <a:r>
              <a:rPr kumimoji="1" lang="en-US" altLang="ja-JP" sz="2400" dirty="0" smtClean="0"/>
              <a:t>)</a:t>
            </a:r>
          </a:p>
          <a:p>
            <a:r>
              <a:rPr lang="ja-JP" altLang="en-US" dirty="0" smtClean="0"/>
              <a:t>ト</a:t>
            </a:r>
            <a:r>
              <a:rPr lang="ja-JP" altLang="en-US" dirty="0"/>
              <a:t>ップカンファレンスの凱旋講演から研究会の貢献を考え</a:t>
            </a:r>
            <a:r>
              <a:rPr lang="ja-JP" altLang="en-US" dirty="0" smtClean="0"/>
              <a:t>る</a:t>
            </a:r>
            <a:endParaRPr kumimoji="1" lang="ja-JP" altLang="en-US" dirty="0"/>
          </a:p>
        </p:txBody>
      </p:sp>
    </p:spTree>
    <p:extLst>
      <p:ext uri="{BB962C8B-B14F-4D97-AF65-F5344CB8AC3E}">
        <p14:creationId xmlns:p14="http://schemas.microsoft.com/office/powerpoint/2010/main" val="7738592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ja-JP" dirty="0" smtClean="0"/>
              <a:t>Recommendation for Next HTM Systems</a:t>
            </a:r>
            <a:endParaRPr lang="ja-JP" altLang="en-US" dirty="0" smtClean="0"/>
          </a:p>
        </p:txBody>
      </p:sp>
      <p:sp>
        <p:nvSpPr>
          <p:cNvPr id="25603" name="Content Placeholder 2"/>
          <p:cNvSpPr>
            <a:spLocks noGrp="1"/>
          </p:cNvSpPr>
          <p:nvPr>
            <p:ph idx="1"/>
          </p:nvPr>
        </p:nvSpPr>
        <p:spPr>
          <a:xfrm>
            <a:off x="182563" y="1412776"/>
            <a:ext cx="8686800" cy="4032448"/>
          </a:xfrm>
        </p:spPr>
        <p:txBody>
          <a:bodyPr/>
          <a:lstStyle/>
          <a:p>
            <a:r>
              <a:rPr lang="en-US" altLang="ja-JP" dirty="0" smtClean="0"/>
              <a:t>Implement precise conflict detection</a:t>
            </a:r>
          </a:p>
          <a:p>
            <a:pPr lvl="1"/>
            <a:r>
              <a:rPr lang="en-US" altLang="ja-JP" dirty="0" smtClean="0"/>
              <a:t>zEC12: False transaction aborts (cache-fetch related aborts)</a:t>
            </a:r>
          </a:p>
          <a:p>
            <a:pPr lvl="1"/>
            <a:r>
              <a:rPr lang="en-US" altLang="ja-JP" dirty="0" err="1" smtClean="0"/>
              <a:t>Haswell</a:t>
            </a:r>
            <a:r>
              <a:rPr lang="en-US" altLang="ja-JP" dirty="0" smtClean="0"/>
              <a:t>: Conflicts on the </a:t>
            </a:r>
            <a:r>
              <a:rPr lang="en-US" altLang="ja-JP" dirty="0" err="1" smtClean="0"/>
              <a:t>prefetched</a:t>
            </a:r>
            <a:r>
              <a:rPr lang="en-US" altLang="ja-JP" dirty="0" smtClean="0"/>
              <a:t> cache lines</a:t>
            </a:r>
          </a:p>
          <a:p>
            <a:endParaRPr lang="en-US" altLang="ja-JP" dirty="0" smtClean="0"/>
          </a:p>
          <a:p>
            <a:r>
              <a:rPr lang="en-US" altLang="ja-JP" dirty="0" smtClean="0"/>
              <a:t>Increase </a:t>
            </a:r>
            <a:r>
              <a:rPr lang="en-US" altLang="ja-JP" dirty="0"/>
              <a:t>transactional-store capacity</a:t>
            </a:r>
          </a:p>
          <a:p>
            <a:pPr lvl="1"/>
            <a:r>
              <a:rPr lang="en-US" altLang="ja-JP" dirty="0"/>
              <a:t>POWER8 needs to increase both transactional-load and –store capacities.</a:t>
            </a:r>
          </a:p>
          <a:p>
            <a:pPr lvl="1"/>
            <a:endParaRPr lang="en-US" altLang="ja-JP" dirty="0" smtClean="0"/>
          </a:p>
          <a:p>
            <a:r>
              <a:rPr lang="en-US" altLang="ja-JP" dirty="0" smtClean="0"/>
              <a:t>Reduce the transaction begin/end overhead.</a:t>
            </a:r>
          </a:p>
          <a:p>
            <a:pPr lvl="1"/>
            <a:r>
              <a:rPr lang="en-US" altLang="ja-JP" dirty="0" smtClean="0"/>
              <a:t>Blue Gene/Q had higher overhead than the other three processors.</a:t>
            </a:r>
          </a:p>
          <a:p>
            <a:endParaRPr lang="en-US" altLang="ja-JP" dirty="0" smtClean="0"/>
          </a:p>
        </p:txBody>
      </p:sp>
      <p:sp>
        <p:nvSpPr>
          <p:cNvPr id="25604" name="Slide Number Placeholder 3"/>
          <p:cNvSpPr>
            <a:spLocks noGrp="1"/>
          </p:cNvSpPr>
          <p:nvPr>
            <p:ph type="sldNum" sz="quarter" idx="10"/>
          </p:nvPr>
        </p:nvSpPr>
        <p:spPr>
          <a:noFill/>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D65A6222-43E2-4464-A7FC-C4C3A0F9FC89}" type="slidenum">
              <a:rPr lang="ja-JP" altLang="en-US" smtClean="0"/>
              <a:pPr/>
              <a:t>10</a:t>
            </a:fld>
            <a:endParaRPr lang="en-US" altLang="ja-JP"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2DDC7429-5783-47A0-BA20-3C662024B588}" type="slidenum">
              <a:rPr lang="ja-JP" altLang="en-US" smtClean="0"/>
              <a:pPr>
                <a:defRPr/>
              </a:pPr>
              <a:t>11</a:t>
            </a:fld>
            <a:endParaRPr lang="en-US" altLang="ja-JP"/>
          </a:p>
        </p:txBody>
      </p:sp>
      <p:sp>
        <p:nvSpPr>
          <p:cNvPr id="3" name="Date Placeholder 2"/>
          <p:cNvSpPr>
            <a:spLocks noGrp="1"/>
          </p:cNvSpPr>
          <p:nvPr>
            <p:ph type="dt" sz="half" idx="11"/>
          </p:nvPr>
        </p:nvSpPr>
        <p:spPr/>
        <p:txBody>
          <a:bodyPr/>
          <a:lstStyle/>
          <a:p>
            <a:pPr>
              <a:defRPr/>
            </a:pPr>
            <a:r>
              <a:rPr lang="en-US" altLang="ja-JP" smtClean="0"/>
              <a:t>2010.06.28</a:t>
            </a:r>
            <a:endParaRPr lang="en-US" altLang="ja-JP"/>
          </a:p>
        </p:txBody>
      </p:sp>
      <p:sp>
        <p:nvSpPr>
          <p:cNvPr id="4" name="TextBox 3"/>
          <p:cNvSpPr txBox="1"/>
          <p:nvPr/>
        </p:nvSpPr>
        <p:spPr>
          <a:xfrm>
            <a:off x="1115616" y="2564904"/>
            <a:ext cx="6831037" cy="646331"/>
          </a:xfrm>
          <a:prstGeom prst="rect">
            <a:avLst/>
          </a:prstGeom>
          <a:noFill/>
        </p:spPr>
        <p:txBody>
          <a:bodyPr wrap="square" rtlCol="0">
            <a:spAutoFit/>
          </a:bodyPr>
          <a:lstStyle/>
          <a:p>
            <a:r>
              <a:rPr lang="en-US" altLang="ja-JP" sz="3600" dirty="0"/>
              <a:t>2</a:t>
            </a:r>
            <a:r>
              <a:rPr lang="en-US" altLang="ja-JP" sz="3600" dirty="0" smtClean="0"/>
              <a:t>. </a:t>
            </a:r>
            <a:r>
              <a:rPr kumimoji="1" lang="en-US" altLang="ja-JP" sz="3600" dirty="0"/>
              <a:t>ISCA2015</a:t>
            </a:r>
            <a:r>
              <a:rPr kumimoji="1" lang="ja-JP" altLang="en-US" sz="3600" dirty="0"/>
              <a:t>への</a:t>
            </a:r>
            <a:r>
              <a:rPr kumimoji="1" lang="en-US" altLang="ja-JP" sz="3600" dirty="0" smtClean="0"/>
              <a:t>Time-to-Accept</a:t>
            </a:r>
            <a:endParaRPr kumimoji="1" lang="en-US" altLang="ja-JP" sz="3600" i="1" dirty="0"/>
          </a:p>
        </p:txBody>
      </p:sp>
    </p:spTree>
    <p:extLst>
      <p:ext uri="{BB962C8B-B14F-4D97-AF65-F5344CB8AC3E}">
        <p14:creationId xmlns:p14="http://schemas.microsoft.com/office/powerpoint/2010/main" val="33324491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dirty="0" smtClean="0"/>
              <a:t>ISCA2015</a:t>
            </a:r>
            <a:r>
              <a:rPr kumimoji="1" lang="ja-JP" altLang="en-US" dirty="0" smtClean="0"/>
              <a:t>への</a:t>
            </a:r>
            <a:r>
              <a:rPr kumimoji="1" lang="en-US" altLang="ja-JP" dirty="0" smtClean="0"/>
              <a:t>Time-to-Accept</a:t>
            </a:r>
            <a:endParaRPr kumimoji="1" lang="ja-JP" altLang="en-US" dirty="0"/>
          </a:p>
        </p:txBody>
      </p:sp>
      <p:sp>
        <p:nvSpPr>
          <p:cNvPr id="13" name="Content Placeholder 12"/>
          <p:cNvSpPr>
            <a:spLocks noGrp="1"/>
          </p:cNvSpPr>
          <p:nvPr>
            <p:ph idx="1"/>
          </p:nvPr>
        </p:nvSpPr>
        <p:spPr>
          <a:xfrm>
            <a:off x="182563" y="2969655"/>
            <a:ext cx="8686800" cy="3536891"/>
          </a:xfrm>
        </p:spPr>
        <p:txBody>
          <a:bodyPr>
            <a:normAutofit fontScale="92500" lnSpcReduction="20000"/>
          </a:bodyPr>
          <a:lstStyle/>
          <a:p>
            <a:r>
              <a:rPr lang="ja-JP" altLang="en-US" dirty="0"/>
              <a:t>実験</a:t>
            </a:r>
            <a:r>
              <a:rPr kumimoji="1" lang="ja-JP" altLang="en-US" dirty="0" smtClean="0"/>
              <a:t>開始から</a:t>
            </a:r>
            <a:r>
              <a:rPr kumimoji="1" lang="en-US" altLang="ja-JP" dirty="0" smtClean="0"/>
              <a:t>Accept</a:t>
            </a:r>
            <a:r>
              <a:rPr kumimoji="1" lang="ja-JP" altLang="en-US" dirty="0" smtClean="0"/>
              <a:t>まで</a:t>
            </a:r>
            <a:r>
              <a:rPr lang="en-US" altLang="ja-JP" dirty="0" smtClean="0"/>
              <a:t>10</a:t>
            </a:r>
            <a:r>
              <a:rPr lang="ja-JP" altLang="en-US" dirty="0" smtClean="0"/>
              <a:t>ヶ月程度</a:t>
            </a:r>
            <a:endParaRPr lang="en-US" altLang="ja-JP" dirty="0" smtClean="0"/>
          </a:p>
          <a:p>
            <a:pPr lvl="1"/>
            <a:r>
              <a:rPr lang="ja-JP" altLang="en-US" dirty="0"/>
              <a:t>実働</a:t>
            </a:r>
            <a:r>
              <a:rPr lang="ja-JP" altLang="en-US" dirty="0" smtClean="0"/>
              <a:t>は</a:t>
            </a:r>
            <a:r>
              <a:rPr lang="en-US" altLang="ja-JP" dirty="0" smtClean="0"/>
              <a:t>2</a:t>
            </a:r>
            <a:r>
              <a:rPr lang="ja-JP" altLang="en-US" dirty="0" smtClean="0"/>
              <a:t>ヶ月</a:t>
            </a:r>
            <a:r>
              <a:rPr lang="en-US" altLang="ja-JP" dirty="0" smtClean="0"/>
              <a:t>+</a:t>
            </a:r>
            <a:r>
              <a:rPr lang="ja-JP" altLang="en-US" dirty="0" smtClean="0"/>
              <a:t>２週間</a:t>
            </a:r>
            <a:endParaRPr lang="en-US" altLang="ja-JP" dirty="0" smtClean="0"/>
          </a:p>
          <a:p>
            <a:pPr lvl="1"/>
            <a:r>
              <a:rPr lang="ja-JP" altLang="en-US" dirty="0" smtClean="0"/>
              <a:t>執筆開始直前、実験に不備が見つかり、</a:t>
            </a:r>
            <a:r>
              <a:rPr lang="en-US" altLang="ja-JP" dirty="0" smtClean="0"/>
              <a:t>6</a:t>
            </a:r>
            <a:r>
              <a:rPr lang="ja-JP" altLang="en-US" dirty="0" smtClean="0"/>
              <a:t>月に集めたデータは無駄に</a:t>
            </a:r>
            <a:endParaRPr lang="en-US" altLang="ja-JP" dirty="0" smtClean="0"/>
          </a:p>
          <a:p>
            <a:pPr lvl="1"/>
            <a:r>
              <a:rPr lang="ja-JP" altLang="en-US" dirty="0" smtClean="0"/>
              <a:t>実験データが膨大なため整理に手を焼く</a:t>
            </a:r>
            <a:endParaRPr lang="en-US" altLang="ja-JP" dirty="0" smtClean="0"/>
          </a:p>
          <a:p>
            <a:pPr lvl="2"/>
            <a:r>
              <a:rPr lang="en-US" altLang="ja-JP" dirty="0" smtClean="0"/>
              <a:t>4</a:t>
            </a:r>
            <a:r>
              <a:rPr lang="ja-JP" altLang="en-US" dirty="0" smtClean="0"/>
              <a:t>（プロセッサ数）</a:t>
            </a:r>
            <a:r>
              <a:rPr lang="en-US" altLang="ja-JP" dirty="0" smtClean="0"/>
              <a:t>×10</a:t>
            </a:r>
            <a:r>
              <a:rPr lang="ja-JP" altLang="en-US" dirty="0" smtClean="0"/>
              <a:t>（ベンチマーク数）</a:t>
            </a:r>
            <a:r>
              <a:rPr lang="en-US" altLang="ja-JP" dirty="0" smtClean="0"/>
              <a:t>×125</a:t>
            </a:r>
            <a:r>
              <a:rPr lang="ja-JP" altLang="en-US" dirty="0" smtClean="0"/>
              <a:t>（実験パラメータ）</a:t>
            </a:r>
            <a:r>
              <a:rPr lang="en-US" altLang="ja-JP" dirty="0" smtClean="0"/>
              <a:t>×4</a:t>
            </a:r>
            <a:r>
              <a:rPr lang="ja-JP" altLang="en-US" smtClean="0"/>
              <a:t>（試行回数）</a:t>
            </a:r>
            <a:endParaRPr lang="en-US" altLang="ja-JP" dirty="0" smtClean="0"/>
          </a:p>
          <a:p>
            <a:pPr lvl="2"/>
            <a:r>
              <a:rPr lang="ja-JP" altLang="en-US" dirty="0" smtClean="0"/>
              <a:t>全</a:t>
            </a:r>
            <a:r>
              <a:rPr lang="ja-JP" altLang="en-US" dirty="0"/>
              <a:t>データ</a:t>
            </a:r>
            <a:r>
              <a:rPr lang="ja-JP" altLang="en-US" dirty="0" smtClean="0"/>
              <a:t>が出揃ったのは</a:t>
            </a:r>
            <a:r>
              <a:rPr lang="en-US" altLang="ja-JP" dirty="0" smtClean="0"/>
              <a:t>APLOS</a:t>
            </a:r>
            <a:r>
              <a:rPr lang="ja-JP" altLang="en-US" dirty="0" smtClean="0"/>
              <a:t>投稿前日</a:t>
            </a:r>
            <a:endParaRPr lang="en-US" altLang="ja-JP" dirty="0" smtClean="0"/>
          </a:p>
          <a:p>
            <a:endParaRPr lang="en-US" altLang="ja-JP" dirty="0" smtClean="0"/>
          </a:p>
          <a:p>
            <a:r>
              <a:rPr lang="en-US" altLang="ja-JP" dirty="0" smtClean="0"/>
              <a:t>HTM</a:t>
            </a:r>
            <a:r>
              <a:rPr lang="ja-JP" altLang="en-US" dirty="0" smtClean="0"/>
              <a:t>、</a:t>
            </a:r>
            <a:r>
              <a:rPr lang="en-US" altLang="ja-JP" dirty="0" smtClean="0"/>
              <a:t>STAMP</a:t>
            </a:r>
            <a:r>
              <a:rPr lang="ja-JP" altLang="en-US" dirty="0" smtClean="0"/>
              <a:t>ベンチマークの使用経験は</a:t>
            </a:r>
            <a:r>
              <a:rPr lang="en-US" altLang="ja-JP" dirty="0" smtClean="0"/>
              <a:t>2</a:t>
            </a:r>
            <a:r>
              <a:rPr lang="ja-JP" altLang="en-US" dirty="0" smtClean="0"/>
              <a:t>年くらい</a:t>
            </a:r>
            <a:endParaRPr lang="en-US" altLang="ja-JP" dirty="0" smtClean="0"/>
          </a:p>
          <a:p>
            <a:pPr lvl="1"/>
            <a:r>
              <a:rPr lang="en-US" altLang="ja-JP" i="1" dirty="0"/>
              <a:t>R. </a:t>
            </a:r>
            <a:r>
              <a:rPr lang="en-US" altLang="ja-JP" i="1" dirty="0" err="1"/>
              <a:t>Odaira</a:t>
            </a:r>
            <a:r>
              <a:rPr lang="en-US" altLang="ja-JP" i="1" dirty="0"/>
              <a:t>, J. G. </a:t>
            </a:r>
            <a:r>
              <a:rPr lang="en-US" altLang="ja-JP" i="1" dirty="0" err="1"/>
              <a:t>Castanos</a:t>
            </a:r>
            <a:r>
              <a:rPr lang="en-US" altLang="ja-JP" i="1" dirty="0"/>
              <a:t>, and T. Nakaike. Do C and Java Programs Scale Differently on Hardware Transactional Memory? IISWC’13</a:t>
            </a:r>
            <a:r>
              <a:rPr lang="en-US" altLang="ja-JP" i="1" dirty="0" smtClean="0"/>
              <a:t>.</a:t>
            </a:r>
          </a:p>
          <a:p>
            <a:pPr lvl="1"/>
            <a:r>
              <a:rPr lang="en-US" altLang="ja-JP" i="1" dirty="0"/>
              <a:t>R. </a:t>
            </a:r>
            <a:r>
              <a:rPr lang="en-US" altLang="ja-JP" i="1" dirty="0" err="1"/>
              <a:t>Odaira</a:t>
            </a:r>
            <a:r>
              <a:rPr lang="en-US" altLang="ja-JP" i="1" dirty="0"/>
              <a:t> and T. Nakaike. Thread-Level Speculation on Off-the-Shelf Hardware Transactional Memory. IISWC’14</a:t>
            </a:r>
            <a:r>
              <a:rPr lang="en-US" altLang="ja-JP" i="1" dirty="0" smtClean="0"/>
              <a:t>.</a:t>
            </a:r>
            <a:endParaRPr lang="en-US" altLang="ja-JP" i="1" dirty="0"/>
          </a:p>
        </p:txBody>
      </p:sp>
      <p:sp>
        <p:nvSpPr>
          <p:cNvPr id="4" name="Slide Number Placeholder 3"/>
          <p:cNvSpPr>
            <a:spLocks noGrp="1"/>
          </p:cNvSpPr>
          <p:nvPr>
            <p:ph type="sldNum" sz="quarter" idx="10"/>
          </p:nvPr>
        </p:nvSpPr>
        <p:spPr/>
        <p:txBody>
          <a:bodyPr/>
          <a:lstStyle/>
          <a:p>
            <a:pPr>
              <a:defRPr/>
            </a:pPr>
            <a:fld id="{CC698934-8BF1-4F44-8E59-8ED3A19B1C8B}" type="slidenum">
              <a:rPr lang="ja-JP" altLang="en-US" smtClean="0"/>
              <a:pPr>
                <a:defRPr/>
              </a:pPr>
              <a:t>12</a:t>
            </a:fld>
            <a:endParaRPr lang="en-US" altLang="ja-JP"/>
          </a:p>
        </p:txBody>
      </p:sp>
      <p:cxnSp>
        <p:nvCxnSpPr>
          <p:cNvPr id="5" name="Straight Arrow Connector 4"/>
          <p:cNvCxnSpPr/>
          <p:nvPr/>
        </p:nvCxnSpPr>
        <p:spPr bwMode="auto">
          <a:xfrm>
            <a:off x="365919" y="2008005"/>
            <a:ext cx="8238529" cy="0"/>
          </a:xfrm>
          <a:prstGeom prst="straightConnector1">
            <a:avLst/>
          </a:prstGeom>
          <a:solidFill>
            <a:schemeClr val="accent1"/>
          </a:solidFill>
          <a:ln w="63500" cap="flat" cmpd="sng" algn="ctr">
            <a:solidFill>
              <a:schemeClr val="accent6"/>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TextBox 5"/>
          <p:cNvSpPr txBox="1"/>
          <p:nvPr/>
        </p:nvSpPr>
        <p:spPr>
          <a:xfrm>
            <a:off x="380371" y="1207786"/>
            <a:ext cx="1095172" cy="769441"/>
          </a:xfrm>
          <a:prstGeom prst="rect">
            <a:avLst/>
          </a:prstGeom>
          <a:noFill/>
        </p:spPr>
        <p:txBody>
          <a:bodyPr wrap="none" rtlCol="0">
            <a:spAutoFit/>
          </a:bodyPr>
          <a:lstStyle/>
          <a:p>
            <a:pPr algn="ctr"/>
            <a:r>
              <a:rPr kumimoji="1" lang="en-US" altLang="ja-JP" sz="2200" b="1" dirty="0" smtClean="0">
                <a:solidFill>
                  <a:schemeClr val="accent6"/>
                </a:solidFill>
              </a:rPr>
              <a:t>2014</a:t>
            </a:r>
            <a:r>
              <a:rPr kumimoji="1" lang="ja-JP" altLang="en-US" sz="2200" b="1" dirty="0" smtClean="0">
                <a:solidFill>
                  <a:schemeClr val="accent6"/>
                </a:solidFill>
              </a:rPr>
              <a:t>年</a:t>
            </a:r>
            <a:endParaRPr kumimoji="1" lang="en-US" altLang="ja-JP" sz="2200" b="1" dirty="0" smtClean="0">
              <a:solidFill>
                <a:schemeClr val="accent6"/>
              </a:solidFill>
            </a:endParaRPr>
          </a:p>
          <a:p>
            <a:pPr algn="ctr"/>
            <a:r>
              <a:rPr kumimoji="1" lang="en-US" altLang="ja-JP" sz="2200" b="1" dirty="0" smtClean="0">
                <a:solidFill>
                  <a:schemeClr val="accent6"/>
                </a:solidFill>
              </a:rPr>
              <a:t>6/1</a:t>
            </a:r>
            <a:endParaRPr kumimoji="1" lang="ja-JP" altLang="en-US" sz="2200" b="1" dirty="0">
              <a:solidFill>
                <a:schemeClr val="accent6"/>
              </a:solidFill>
            </a:endParaRPr>
          </a:p>
        </p:txBody>
      </p:sp>
      <p:sp>
        <p:nvSpPr>
          <p:cNvPr id="7" name="TextBox 6"/>
          <p:cNvSpPr txBox="1"/>
          <p:nvPr/>
        </p:nvSpPr>
        <p:spPr>
          <a:xfrm>
            <a:off x="551893" y="2083495"/>
            <a:ext cx="752129" cy="769441"/>
          </a:xfrm>
          <a:prstGeom prst="rect">
            <a:avLst/>
          </a:prstGeom>
          <a:noFill/>
        </p:spPr>
        <p:txBody>
          <a:bodyPr wrap="none" rtlCol="0">
            <a:spAutoFit/>
          </a:bodyPr>
          <a:lstStyle/>
          <a:p>
            <a:r>
              <a:rPr kumimoji="1" lang="ja-JP" altLang="en-US" sz="2200" b="1" dirty="0">
                <a:solidFill>
                  <a:srgbClr val="0070C0"/>
                </a:solidFill>
              </a:rPr>
              <a:t>実</a:t>
            </a:r>
            <a:r>
              <a:rPr kumimoji="1" lang="ja-JP" altLang="en-US" sz="2200" b="1" dirty="0" smtClean="0">
                <a:solidFill>
                  <a:srgbClr val="0070C0"/>
                </a:solidFill>
              </a:rPr>
              <a:t>験</a:t>
            </a:r>
            <a:endParaRPr kumimoji="1" lang="en-US" altLang="ja-JP" sz="2200" b="1" dirty="0" smtClean="0">
              <a:solidFill>
                <a:srgbClr val="0070C0"/>
              </a:solidFill>
            </a:endParaRPr>
          </a:p>
          <a:p>
            <a:r>
              <a:rPr kumimoji="1" lang="ja-JP" altLang="en-US" sz="2200" b="1" dirty="0" smtClean="0">
                <a:solidFill>
                  <a:srgbClr val="0070C0"/>
                </a:solidFill>
              </a:rPr>
              <a:t>開始</a:t>
            </a:r>
            <a:endParaRPr kumimoji="1" lang="ja-JP" altLang="en-US" sz="2200" b="1" dirty="0">
              <a:solidFill>
                <a:srgbClr val="0070C0"/>
              </a:solidFill>
            </a:endParaRPr>
          </a:p>
        </p:txBody>
      </p:sp>
      <p:sp>
        <p:nvSpPr>
          <p:cNvPr id="9" name="TextBox 8"/>
          <p:cNvSpPr txBox="1"/>
          <p:nvPr/>
        </p:nvSpPr>
        <p:spPr>
          <a:xfrm>
            <a:off x="2891400" y="1546340"/>
            <a:ext cx="577402" cy="430887"/>
          </a:xfrm>
          <a:prstGeom prst="rect">
            <a:avLst/>
          </a:prstGeom>
          <a:noFill/>
        </p:spPr>
        <p:txBody>
          <a:bodyPr wrap="none" rtlCol="0">
            <a:spAutoFit/>
          </a:bodyPr>
          <a:lstStyle/>
          <a:p>
            <a:r>
              <a:rPr kumimoji="1" lang="en-US" altLang="ja-JP" sz="2200" b="1" dirty="0" smtClean="0">
                <a:solidFill>
                  <a:schemeClr val="accent6"/>
                </a:solidFill>
              </a:rPr>
              <a:t>8/7</a:t>
            </a:r>
            <a:endParaRPr kumimoji="1" lang="ja-JP" altLang="en-US" sz="2200" b="1" dirty="0">
              <a:solidFill>
                <a:schemeClr val="accent6"/>
              </a:solidFill>
            </a:endParaRPr>
          </a:p>
        </p:txBody>
      </p:sp>
      <p:sp>
        <p:nvSpPr>
          <p:cNvPr id="10" name="TextBox 9"/>
          <p:cNvSpPr txBox="1"/>
          <p:nvPr/>
        </p:nvSpPr>
        <p:spPr>
          <a:xfrm>
            <a:off x="2508282" y="2083495"/>
            <a:ext cx="1343638" cy="769441"/>
          </a:xfrm>
          <a:prstGeom prst="rect">
            <a:avLst/>
          </a:prstGeom>
          <a:noFill/>
        </p:spPr>
        <p:txBody>
          <a:bodyPr wrap="none" rtlCol="0">
            <a:spAutoFit/>
          </a:bodyPr>
          <a:lstStyle/>
          <a:p>
            <a:r>
              <a:rPr kumimoji="1" lang="en-US" altLang="ja-JP" sz="2200" b="1" dirty="0" smtClean="0">
                <a:solidFill>
                  <a:srgbClr val="0070C0"/>
                </a:solidFill>
              </a:rPr>
              <a:t>ASPLOS</a:t>
            </a:r>
          </a:p>
          <a:p>
            <a:pPr algn="ctr"/>
            <a:r>
              <a:rPr kumimoji="1" lang="ja-JP" altLang="en-US" sz="2200" b="1" dirty="0" smtClean="0">
                <a:solidFill>
                  <a:srgbClr val="0070C0"/>
                </a:solidFill>
              </a:rPr>
              <a:t>投稿</a:t>
            </a:r>
            <a:endParaRPr kumimoji="1" lang="ja-JP" altLang="en-US" sz="2200" b="1" dirty="0">
              <a:solidFill>
                <a:srgbClr val="0070C0"/>
              </a:solidFill>
            </a:endParaRPr>
          </a:p>
        </p:txBody>
      </p:sp>
      <p:sp>
        <p:nvSpPr>
          <p:cNvPr id="11" name="TextBox 10"/>
          <p:cNvSpPr txBox="1"/>
          <p:nvPr/>
        </p:nvSpPr>
        <p:spPr>
          <a:xfrm>
            <a:off x="4725024" y="1546340"/>
            <a:ext cx="870623" cy="430887"/>
          </a:xfrm>
          <a:prstGeom prst="rect">
            <a:avLst/>
          </a:prstGeom>
          <a:noFill/>
        </p:spPr>
        <p:txBody>
          <a:bodyPr wrap="none" rtlCol="0">
            <a:spAutoFit/>
          </a:bodyPr>
          <a:lstStyle/>
          <a:p>
            <a:r>
              <a:rPr kumimoji="1" lang="en-US" altLang="ja-JP" sz="2200" b="1" dirty="0" smtClean="0">
                <a:solidFill>
                  <a:schemeClr val="accent6"/>
                </a:solidFill>
              </a:rPr>
              <a:t>11/10</a:t>
            </a:r>
            <a:endParaRPr kumimoji="1" lang="ja-JP" altLang="en-US" sz="2200" b="1" dirty="0">
              <a:solidFill>
                <a:schemeClr val="accent6"/>
              </a:solidFill>
            </a:endParaRPr>
          </a:p>
        </p:txBody>
      </p:sp>
      <p:sp>
        <p:nvSpPr>
          <p:cNvPr id="12" name="TextBox 11"/>
          <p:cNvSpPr txBox="1"/>
          <p:nvPr/>
        </p:nvSpPr>
        <p:spPr>
          <a:xfrm>
            <a:off x="4644008" y="2083495"/>
            <a:ext cx="1032655" cy="430887"/>
          </a:xfrm>
          <a:prstGeom prst="rect">
            <a:avLst/>
          </a:prstGeom>
          <a:noFill/>
        </p:spPr>
        <p:txBody>
          <a:bodyPr wrap="none" rtlCol="0">
            <a:spAutoFit/>
          </a:bodyPr>
          <a:lstStyle/>
          <a:p>
            <a:r>
              <a:rPr kumimoji="1" lang="en-US" altLang="ja-JP" sz="2200" b="1" dirty="0" smtClean="0">
                <a:solidFill>
                  <a:srgbClr val="0070C0"/>
                </a:solidFill>
              </a:rPr>
              <a:t>Reject</a:t>
            </a:r>
            <a:endParaRPr kumimoji="1" lang="ja-JP" altLang="en-US" sz="2200" b="1" dirty="0">
              <a:solidFill>
                <a:srgbClr val="0070C0"/>
              </a:solidFill>
            </a:endParaRPr>
          </a:p>
        </p:txBody>
      </p:sp>
      <p:sp>
        <p:nvSpPr>
          <p:cNvPr id="14" name="TextBox 13"/>
          <p:cNvSpPr txBox="1"/>
          <p:nvPr/>
        </p:nvSpPr>
        <p:spPr>
          <a:xfrm>
            <a:off x="5604655" y="1546340"/>
            <a:ext cx="870623" cy="430887"/>
          </a:xfrm>
          <a:prstGeom prst="rect">
            <a:avLst/>
          </a:prstGeom>
          <a:noFill/>
        </p:spPr>
        <p:txBody>
          <a:bodyPr wrap="none" rtlCol="0">
            <a:spAutoFit/>
          </a:bodyPr>
          <a:lstStyle/>
          <a:p>
            <a:r>
              <a:rPr kumimoji="1" lang="en-US" altLang="ja-JP" sz="2200" b="1" dirty="0" smtClean="0">
                <a:solidFill>
                  <a:schemeClr val="accent6"/>
                </a:solidFill>
              </a:rPr>
              <a:t>11/25</a:t>
            </a:r>
            <a:endParaRPr kumimoji="1" lang="ja-JP" altLang="en-US" sz="2200" b="1" dirty="0">
              <a:solidFill>
                <a:schemeClr val="accent6"/>
              </a:solidFill>
            </a:endParaRPr>
          </a:p>
        </p:txBody>
      </p:sp>
      <p:sp>
        <p:nvSpPr>
          <p:cNvPr id="15" name="TextBox 14"/>
          <p:cNvSpPr txBox="1"/>
          <p:nvPr/>
        </p:nvSpPr>
        <p:spPr>
          <a:xfrm>
            <a:off x="5611003" y="2083495"/>
            <a:ext cx="857927" cy="769441"/>
          </a:xfrm>
          <a:prstGeom prst="rect">
            <a:avLst/>
          </a:prstGeom>
          <a:noFill/>
        </p:spPr>
        <p:txBody>
          <a:bodyPr wrap="none" rtlCol="0">
            <a:spAutoFit/>
          </a:bodyPr>
          <a:lstStyle/>
          <a:p>
            <a:pPr algn="ctr"/>
            <a:r>
              <a:rPr kumimoji="1" lang="en-US" altLang="ja-JP" sz="2200" b="1" dirty="0" smtClean="0">
                <a:solidFill>
                  <a:srgbClr val="0070C0"/>
                </a:solidFill>
              </a:rPr>
              <a:t>ISCA</a:t>
            </a:r>
          </a:p>
          <a:p>
            <a:pPr algn="ctr"/>
            <a:r>
              <a:rPr kumimoji="1" lang="ja-JP" altLang="en-US" sz="2200" b="1" dirty="0" smtClean="0">
                <a:solidFill>
                  <a:srgbClr val="0070C0"/>
                </a:solidFill>
              </a:rPr>
              <a:t>投稿</a:t>
            </a:r>
            <a:endParaRPr kumimoji="1" lang="ja-JP" altLang="en-US" sz="2200" b="1" dirty="0">
              <a:solidFill>
                <a:srgbClr val="0070C0"/>
              </a:solidFill>
            </a:endParaRPr>
          </a:p>
        </p:txBody>
      </p:sp>
      <p:sp>
        <p:nvSpPr>
          <p:cNvPr id="16" name="TextBox 15"/>
          <p:cNvSpPr txBox="1"/>
          <p:nvPr/>
        </p:nvSpPr>
        <p:spPr>
          <a:xfrm>
            <a:off x="7447510" y="1207786"/>
            <a:ext cx="1095172" cy="769441"/>
          </a:xfrm>
          <a:prstGeom prst="rect">
            <a:avLst/>
          </a:prstGeom>
          <a:noFill/>
        </p:spPr>
        <p:txBody>
          <a:bodyPr wrap="none" rtlCol="0">
            <a:spAutoFit/>
          </a:bodyPr>
          <a:lstStyle/>
          <a:p>
            <a:pPr algn="ctr"/>
            <a:r>
              <a:rPr kumimoji="1" lang="en-US" altLang="ja-JP" sz="2200" b="1" dirty="0" smtClean="0">
                <a:solidFill>
                  <a:schemeClr val="accent6"/>
                </a:solidFill>
              </a:rPr>
              <a:t>2015</a:t>
            </a:r>
            <a:r>
              <a:rPr kumimoji="1" lang="ja-JP" altLang="en-US" sz="2200" b="1" dirty="0" smtClean="0">
                <a:solidFill>
                  <a:schemeClr val="accent6"/>
                </a:solidFill>
              </a:rPr>
              <a:t>年</a:t>
            </a:r>
            <a:endParaRPr kumimoji="1" lang="en-US" altLang="ja-JP" sz="2200" b="1" dirty="0" smtClean="0">
              <a:solidFill>
                <a:schemeClr val="accent6"/>
              </a:solidFill>
            </a:endParaRPr>
          </a:p>
          <a:p>
            <a:pPr algn="ctr"/>
            <a:r>
              <a:rPr kumimoji="1" lang="en-US" altLang="ja-JP" sz="2200" b="1" dirty="0" smtClean="0">
                <a:solidFill>
                  <a:schemeClr val="accent6"/>
                </a:solidFill>
              </a:rPr>
              <a:t>3/6</a:t>
            </a:r>
            <a:endParaRPr kumimoji="1" lang="ja-JP" altLang="en-US" sz="2200" b="1" dirty="0">
              <a:solidFill>
                <a:schemeClr val="accent6"/>
              </a:solidFill>
            </a:endParaRPr>
          </a:p>
        </p:txBody>
      </p:sp>
      <p:sp>
        <p:nvSpPr>
          <p:cNvPr id="17" name="TextBox 16"/>
          <p:cNvSpPr txBox="1"/>
          <p:nvPr/>
        </p:nvSpPr>
        <p:spPr>
          <a:xfrm>
            <a:off x="7389802" y="2083495"/>
            <a:ext cx="1221809" cy="430887"/>
          </a:xfrm>
          <a:prstGeom prst="rect">
            <a:avLst/>
          </a:prstGeom>
          <a:noFill/>
        </p:spPr>
        <p:txBody>
          <a:bodyPr wrap="none" rtlCol="0">
            <a:spAutoFit/>
          </a:bodyPr>
          <a:lstStyle/>
          <a:p>
            <a:r>
              <a:rPr kumimoji="1" lang="en-US" altLang="ja-JP" sz="2200" b="1" dirty="0" smtClean="0">
                <a:solidFill>
                  <a:srgbClr val="0070C0"/>
                </a:solidFill>
              </a:rPr>
              <a:t>Accept!</a:t>
            </a:r>
            <a:endParaRPr kumimoji="1" lang="ja-JP" altLang="en-US" sz="2200" b="1" dirty="0">
              <a:solidFill>
                <a:srgbClr val="0070C0"/>
              </a:solidFill>
            </a:endParaRPr>
          </a:p>
        </p:txBody>
      </p:sp>
      <p:sp>
        <p:nvSpPr>
          <p:cNvPr id="26" name="TextBox 25"/>
          <p:cNvSpPr txBox="1"/>
          <p:nvPr/>
        </p:nvSpPr>
        <p:spPr>
          <a:xfrm>
            <a:off x="1628489" y="1546340"/>
            <a:ext cx="734495" cy="430887"/>
          </a:xfrm>
          <a:prstGeom prst="rect">
            <a:avLst/>
          </a:prstGeom>
          <a:noFill/>
        </p:spPr>
        <p:txBody>
          <a:bodyPr wrap="none" rtlCol="0">
            <a:spAutoFit/>
          </a:bodyPr>
          <a:lstStyle/>
          <a:p>
            <a:pPr algn="ctr"/>
            <a:r>
              <a:rPr kumimoji="1" lang="en-US" altLang="ja-JP" sz="2200" b="1" dirty="0" smtClean="0">
                <a:solidFill>
                  <a:schemeClr val="accent6"/>
                </a:solidFill>
              </a:rPr>
              <a:t>7/15</a:t>
            </a:r>
            <a:endParaRPr kumimoji="1" lang="ja-JP" altLang="en-US" sz="2200" b="1" dirty="0">
              <a:solidFill>
                <a:schemeClr val="accent6"/>
              </a:solidFill>
            </a:endParaRPr>
          </a:p>
        </p:txBody>
      </p:sp>
      <p:sp>
        <p:nvSpPr>
          <p:cNvPr id="27" name="TextBox 26"/>
          <p:cNvSpPr txBox="1"/>
          <p:nvPr/>
        </p:nvSpPr>
        <p:spPr>
          <a:xfrm>
            <a:off x="1619672" y="2083495"/>
            <a:ext cx="752129" cy="769441"/>
          </a:xfrm>
          <a:prstGeom prst="rect">
            <a:avLst/>
          </a:prstGeom>
          <a:noFill/>
        </p:spPr>
        <p:txBody>
          <a:bodyPr wrap="none" rtlCol="0">
            <a:spAutoFit/>
          </a:bodyPr>
          <a:lstStyle/>
          <a:p>
            <a:r>
              <a:rPr kumimoji="1" lang="ja-JP" altLang="en-US" sz="2200" b="1" dirty="0">
                <a:solidFill>
                  <a:srgbClr val="0070C0"/>
                </a:solidFill>
              </a:rPr>
              <a:t>執</a:t>
            </a:r>
            <a:r>
              <a:rPr kumimoji="1" lang="ja-JP" altLang="en-US" sz="2200" b="1" dirty="0" smtClean="0">
                <a:solidFill>
                  <a:srgbClr val="0070C0"/>
                </a:solidFill>
              </a:rPr>
              <a:t>筆</a:t>
            </a:r>
            <a:endParaRPr kumimoji="1" lang="en-US" altLang="ja-JP" sz="2200" b="1" dirty="0" smtClean="0">
              <a:solidFill>
                <a:srgbClr val="0070C0"/>
              </a:solidFill>
            </a:endParaRPr>
          </a:p>
          <a:p>
            <a:r>
              <a:rPr kumimoji="1" lang="ja-JP" altLang="en-US" sz="2200" b="1" dirty="0" smtClean="0">
                <a:solidFill>
                  <a:srgbClr val="0070C0"/>
                </a:solidFill>
              </a:rPr>
              <a:t>開始</a:t>
            </a:r>
            <a:endParaRPr kumimoji="1" lang="ja-JP" altLang="en-US" sz="2200" b="1" dirty="0">
              <a:solidFill>
                <a:srgbClr val="0070C0"/>
              </a:solidFill>
            </a:endParaRPr>
          </a:p>
        </p:txBody>
      </p:sp>
    </p:spTree>
    <p:extLst>
      <p:ext uri="{BB962C8B-B14F-4D97-AF65-F5344CB8AC3E}">
        <p14:creationId xmlns:p14="http://schemas.microsoft.com/office/powerpoint/2010/main" val="42944110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smtClean="0"/>
              <a:t>Q. </a:t>
            </a:r>
            <a:r>
              <a:rPr lang="ja-JP" altLang="en-US" dirty="0" smtClean="0"/>
              <a:t>通すのに苦労した点 </a:t>
            </a:r>
            <a:r>
              <a:rPr lang="en-US" altLang="ja-JP" dirty="0" smtClean="0">
                <a:sym typeface="Wingdings" panose="05000000000000000000" pitchFamily="2" charset="2"/>
              </a:rPr>
              <a:t> A. </a:t>
            </a:r>
            <a:r>
              <a:rPr lang="ja-JP" altLang="en-US" dirty="0" smtClean="0">
                <a:sym typeface="Wingdings" panose="05000000000000000000" pitchFamily="2" charset="2"/>
              </a:rPr>
              <a:t>新規性を示すこと</a:t>
            </a:r>
            <a:endParaRPr kumimoji="1" lang="ja-JP" altLang="en-US" dirty="0"/>
          </a:p>
        </p:txBody>
      </p:sp>
      <p:sp>
        <p:nvSpPr>
          <p:cNvPr id="3" name="Content Placeholder 2"/>
          <p:cNvSpPr>
            <a:spLocks noGrp="1"/>
          </p:cNvSpPr>
          <p:nvPr>
            <p:ph idx="1"/>
          </p:nvPr>
        </p:nvSpPr>
        <p:spPr>
          <a:xfrm>
            <a:off x="182563" y="1412875"/>
            <a:ext cx="8686800" cy="4752429"/>
          </a:xfrm>
        </p:spPr>
        <p:txBody>
          <a:bodyPr>
            <a:normAutofit fontScale="85000" lnSpcReduction="20000"/>
          </a:bodyPr>
          <a:lstStyle/>
          <a:p>
            <a:r>
              <a:rPr kumimoji="1" lang="ja-JP" altLang="en-US" dirty="0" smtClean="0"/>
              <a:t>我々が主張する新規性</a:t>
            </a:r>
            <a:endParaRPr kumimoji="1" lang="en-US" altLang="ja-JP" dirty="0" smtClean="0"/>
          </a:p>
          <a:p>
            <a:pPr lvl="1"/>
            <a:r>
              <a:rPr lang="ja-JP" altLang="en-US" dirty="0" smtClean="0"/>
              <a:t>これまで異なる</a:t>
            </a:r>
            <a:r>
              <a:rPr lang="en-US" altLang="ja-JP" dirty="0" smtClean="0"/>
              <a:t>HTM</a:t>
            </a:r>
            <a:r>
              <a:rPr lang="ja-JP" altLang="en-US" dirty="0" smtClean="0"/>
              <a:t>実装を比較した論文は存在せず、今回比較によって得られた知見は新規</a:t>
            </a:r>
            <a:endParaRPr kumimoji="1" lang="en-US" altLang="ja-JP" dirty="0"/>
          </a:p>
          <a:p>
            <a:endParaRPr lang="en-US" altLang="ja-JP" dirty="0" smtClean="0"/>
          </a:p>
          <a:p>
            <a:r>
              <a:rPr lang="en-US" altLang="ja-JP" dirty="0" smtClean="0"/>
              <a:t>ASPLOS</a:t>
            </a:r>
            <a:r>
              <a:rPr lang="ja-JP" altLang="en-US" dirty="0" smtClean="0"/>
              <a:t>査読者のコメント</a:t>
            </a:r>
            <a:endParaRPr lang="en-US" altLang="ja-JP" dirty="0" smtClean="0"/>
          </a:p>
          <a:p>
            <a:pPr lvl="1"/>
            <a:r>
              <a:rPr kumimoji="1" lang="en-US" altLang="ja-JP" dirty="0" smtClean="0"/>
              <a:t>No surprising … </a:t>
            </a:r>
            <a:r>
              <a:rPr kumimoji="1" lang="ja-JP" altLang="en-US" dirty="0" smtClean="0"/>
              <a:t>比較論文は無いが</a:t>
            </a:r>
            <a:r>
              <a:rPr kumimoji="1" lang="en-US" altLang="ja-JP" dirty="0" smtClean="0"/>
              <a:t>BG/Q</a:t>
            </a:r>
            <a:r>
              <a:rPr kumimoji="1" lang="ja-JP" altLang="en-US" dirty="0" smtClean="0"/>
              <a:t>や</a:t>
            </a:r>
            <a:r>
              <a:rPr kumimoji="1" lang="en-US" altLang="ja-JP" dirty="0" err="1" smtClean="0"/>
              <a:t>Haswell</a:t>
            </a:r>
            <a:r>
              <a:rPr kumimoji="1" lang="ja-JP" altLang="en-US" dirty="0" smtClean="0"/>
              <a:t>は</a:t>
            </a:r>
            <a:r>
              <a:rPr lang="ja-JP" altLang="en-US" dirty="0"/>
              <a:t>既</a:t>
            </a:r>
            <a:r>
              <a:rPr lang="ja-JP" altLang="en-US" dirty="0" smtClean="0"/>
              <a:t>に</a:t>
            </a:r>
            <a:r>
              <a:rPr kumimoji="1" lang="ja-JP" altLang="en-US" dirty="0" smtClean="0"/>
              <a:t>詳しい評価が行われており、いくつかの知見は既に知られている</a:t>
            </a:r>
            <a:endParaRPr kumimoji="1" lang="en-US" altLang="ja-JP" dirty="0" smtClean="0"/>
          </a:p>
          <a:p>
            <a:pPr lvl="1"/>
            <a:r>
              <a:rPr lang="ja-JP" altLang="en-US" dirty="0"/>
              <a:t>深</a:t>
            </a:r>
            <a:r>
              <a:rPr lang="ja-JP" altLang="en-US" dirty="0" smtClean="0"/>
              <a:t>い解析がない</a:t>
            </a:r>
            <a:endParaRPr kumimoji="1" lang="en-US" altLang="ja-JP" dirty="0" smtClean="0"/>
          </a:p>
          <a:p>
            <a:pPr lvl="1"/>
            <a:r>
              <a:rPr lang="en-US" altLang="ja-JP" dirty="0" err="1" smtClean="0"/>
              <a:t>Haswell</a:t>
            </a:r>
            <a:r>
              <a:rPr lang="ja-JP" altLang="en-US" dirty="0" smtClean="0"/>
              <a:t>の</a:t>
            </a:r>
            <a:r>
              <a:rPr lang="ja-JP" altLang="en-US" dirty="0"/>
              <a:t>プ</a:t>
            </a:r>
            <a:r>
              <a:rPr lang="ja-JP" altLang="en-US" dirty="0" smtClean="0"/>
              <a:t>リ</a:t>
            </a:r>
            <a:r>
              <a:rPr lang="ja-JP" altLang="en-US" dirty="0"/>
              <a:t>フェッチ</a:t>
            </a:r>
            <a:r>
              <a:rPr lang="ja-JP" altLang="en-US" dirty="0" smtClean="0"/>
              <a:t>の問題は信用できない</a:t>
            </a:r>
            <a:endParaRPr lang="en-US" altLang="ja-JP" dirty="0" smtClean="0"/>
          </a:p>
          <a:p>
            <a:pPr lvl="2"/>
            <a:r>
              <a:rPr kumimoji="1" lang="en-US" altLang="ja-JP" dirty="0" smtClean="0"/>
              <a:t>ASPLOS</a:t>
            </a:r>
            <a:r>
              <a:rPr kumimoji="1" lang="ja-JP" altLang="en-US" dirty="0" smtClean="0"/>
              <a:t>投稿時はプリフェッチを</a:t>
            </a:r>
            <a:r>
              <a:rPr kumimoji="1" lang="en-US" altLang="ja-JP" dirty="0" smtClean="0"/>
              <a:t>disable</a:t>
            </a:r>
            <a:r>
              <a:rPr kumimoji="1" lang="ja-JP" altLang="en-US" dirty="0" smtClean="0"/>
              <a:t>した実験ができなかったため</a:t>
            </a:r>
            <a:endParaRPr kumimoji="1" lang="en-US" altLang="ja-JP" dirty="0" smtClean="0"/>
          </a:p>
          <a:p>
            <a:endParaRPr kumimoji="1" lang="en-US" altLang="ja-JP" dirty="0" smtClean="0"/>
          </a:p>
          <a:p>
            <a:r>
              <a:rPr kumimoji="1" lang="en-US" altLang="ja-JP" dirty="0" smtClean="0"/>
              <a:t>ASPLOS</a:t>
            </a:r>
            <a:r>
              <a:rPr kumimoji="1" lang="ja-JP" altLang="en-US" dirty="0" smtClean="0"/>
              <a:t>のコメントを受けて</a:t>
            </a:r>
            <a:r>
              <a:rPr kumimoji="1" lang="en-US" altLang="ja-JP" dirty="0" smtClean="0"/>
              <a:t>2</a:t>
            </a:r>
            <a:r>
              <a:rPr kumimoji="1" lang="ja-JP" altLang="en-US" dirty="0" smtClean="0"/>
              <a:t>週間でやったこと</a:t>
            </a:r>
            <a:endParaRPr kumimoji="1" lang="en-US" altLang="ja-JP" dirty="0" smtClean="0"/>
          </a:p>
          <a:p>
            <a:pPr lvl="1"/>
            <a:r>
              <a:rPr lang="ja-JP" altLang="en-US" dirty="0"/>
              <a:t>プロセッ</a:t>
            </a:r>
            <a:r>
              <a:rPr lang="ja-JP" altLang="en-US" dirty="0" smtClean="0"/>
              <a:t>サ固有の機能を評</a:t>
            </a:r>
            <a:r>
              <a:rPr lang="ja-JP" altLang="en-US" dirty="0" smtClean="0"/>
              <a:t>価</a:t>
            </a:r>
            <a:endParaRPr lang="en-US" altLang="ja-JP" dirty="0" smtClean="0"/>
          </a:p>
          <a:p>
            <a:pPr lvl="2"/>
            <a:r>
              <a:rPr lang="en-US" altLang="ja-JP" dirty="0" smtClean="0"/>
              <a:t>Constrained transactions of zEC12, HLE of </a:t>
            </a:r>
            <a:r>
              <a:rPr lang="en-US" altLang="ja-JP" dirty="0" err="1" smtClean="0"/>
              <a:t>Haswell</a:t>
            </a:r>
            <a:r>
              <a:rPr lang="en-US" altLang="ja-JP" dirty="0" smtClean="0"/>
              <a:t>, suspend/resume instructions of P8</a:t>
            </a:r>
          </a:p>
          <a:p>
            <a:pPr marL="722312" lvl="2" indent="0">
              <a:buNone/>
            </a:pPr>
            <a:r>
              <a:rPr lang="en-US" altLang="ja-JP" dirty="0" smtClean="0">
                <a:sym typeface="Wingdings" panose="05000000000000000000" pitchFamily="2" charset="2"/>
              </a:rPr>
              <a:t></a:t>
            </a:r>
            <a:r>
              <a:rPr lang="ja-JP" altLang="en-US" dirty="0" smtClean="0">
                <a:sym typeface="Wingdings" panose="05000000000000000000" pitchFamily="2" charset="2"/>
              </a:rPr>
              <a:t>評価が２分、高評価の査読者はいたが、無いほうが良いという査読者もいた</a:t>
            </a:r>
            <a:endParaRPr lang="en-US" altLang="ja-JP" dirty="0" smtClean="0"/>
          </a:p>
          <a:p>
            <a:pPr lvl="1"/>
            <a:r>
              <a:rPr kumimoji="1" lang="en-US" altLang="ja-JP" dirty="0" err="1" smtClean="0"/>
              <a:t>Haswell</a:t>
            </a:r>
            <a:r>
              <a:rPr kumimoji="1" lang="ja-JP" altLang="en-US" dirty="0" smtClean="0"/>
              <a:t>のプリ</a:t>
            </a:r>
            <a:r>
              <a:rPr kumimoji="1" lang="ja-JP" altLang="en-US" dirty="0"/>
              <a:t>フェッチ</a:t>
            </a:r>
            <a:r>
              <a:rPr kumimoji="1" lang="ja-JP" altLang="en-US" dirty="0" smtClean="0"/>
              <a:t>を</a:t>
            </a:r>
            <a:r>
              <a:rPr kumimoji="1" lang="en-US" altLang="ja-JP" dirty="0" smtClean="0"/>
              <a:t>disable</a:t>
            </a:r>
            <a:r>
              <a:rPr kumimoji="1" lang="ja-JP" altLang="en-US" dirty="0" smtClean="0"/>
              <a:t>した際の実験結果を追加</a:t>
            </a:r>
            <a:endParaRPr kumimoji="1" lang="en-US" altLang="ja-JP" dirty="0" smtClean="0"/>
          </a:p>
          <a:p>
            <a:pPr marL="722312" lvl="2" indent="0">
              <a:buNone/>
            </a:pPr>
            <a:r>
              <a:rPr lang="en-US" altLang="ja-JP" dirty="0" smtClean="0">
                <a:sym typeface="Wingdings" panose="05000000000000000000" pitchFamily="2" charset="2"/>
              </a:rPr>
              <a:t> </a:t>
            </a:r>
            <a:r>
              <a:rPr lang="ja-JP" altLang="en-US" dirty="0" smtClean="0">
                <a:sym typeface="Wingdings" panose="05000000000000000000" pitchFamily="2" charset="2"/>
              </a:rPr>
              <a:t>これは全査読者にうけた</a:t>
            </a:r>
            <a:endParaRPr kumimoji="1" lang="ja-JP" altLang="en-US" dirty="0"/>
          </a:p>
        </p:txBody>
      </p:sp>
      <p:sp>
        <p:nvSpPr>
          <p:cNvPr id="4" name="Slide Number Placeholder 3"/>
          <p:cNvSpPr>
            <a:spLocks noGrp="1"/>
          </p:cNvSpPr>
          <p:nvPr>
            <p:ph type="sldNum" sz="quarter" idx="10"/>
          </p:nvPr>
        </p:nvSpPr>
        <p:spPr/>
        <p:txBody>
          <a:bodyPr/>
          <a:lstStyle/>
          <a:p>
            <a:pPr>
              <a:defRPr/>
            </a:pPr>
            <a:fld id="{CC698934-8BF1-4F44-8E59-8ED3A19B1C8B}" type="slidenum">
              <a:rPr lang="ja-JP" altLang="en-US" smtClean="0"/>
              <a:pPr>
                <a:defRPr/>
              </a:pPr>
              <a:t>13</a:t>
            </a:fld>
            <a:endParaRPr lang="en-US" altLang="ja-JP"/>
          </a:p>
        </p:txBody>
      </p:sp>
    </p:spTree>
    <p:extLst>
      <p:ext uri="{BB962C8B-B14F-4D97-AF65-F5344CB8AC3E}">
        <p14:creationId xmlns:p14="http://schemas.microsoft.com/office/powerpoint/2010/main" val="32029353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smtClean="0"/>
              <a:t>Accept</a:t>
            </a:r>
            <a:r>
              <a:rPr lang="ja-JP" altLang="en-US" dirty="0" smtClean="0"/>
              <a:t>された理由（私見）</a:t>
            </a:r>
            <a:endParaRPr kumimoji="1" lang="ja-JP" altLang="en-US" dirty="0"/>
          </a:p>
        </p:txBody>
      </p:sp>
      <p:sp>
        <p:nvSpPr>
          <p:cNvPr id="3" name="Content Placeholder 2"/>
          <p:cNvSpPr>
            <a:spLocks noGrp="1"/>
          </p:cNvSpPr>
          <p:nvPr>
            <p:ph idx="1"/>
          </p:nvPr>
        </p:nvSpPr>
        <p:spPr>
          <a:xfrm>
            <a:off x="182563" y="1412875"/>
            <a:ext cx="8686800" cy="5124450"/>
          </a:xfrm>
        </p:spPr>
        <p:txBody>
          <a:bodyPr/>
          <a:lstStyle/>
          <a:p>
            <a:r>
              <a:rPr kumimoji="1" lang="ja-JP" altLang="en-US" dirty="0" smtClean="0"/>
              <a:t>我々の主張が</a:t>
            </a:r>
            <a:r>
              <a:rPr kumimoji="1" lang="en-US" altLang="ja-JP" dirty="0" smtClean="0"/>
              <a:t>ASPLOS</a:t>
            </a:r>
            <a:r>
              <a:rPr kumimoji="1" lang="ja-JP" altLang="en-US" dirty="0" smtClean="0"/>
              <a:t>の査読者には受け入れられなかったが、</a:t>
            </a:r>
            <a:r>
              <a:rPr kumimoji="1" lang="en-US" altLang="ja-JP" dirty="0" smtClean="0"/>
              <a:t>ISCA</a:t>
            </a:r>
            <a:r>
              <a:rPr kumimoji="1" lang="ja-JP" altLang="en-US" dirty="0" smtClean="0"/>
              <a:t>の査読者には受け入れられたのだと思う</a:t>
            </a:r>
            <a:endParaRPr kumimoji="1" lang="en-US" altLang="ja-JP" dirty="0" smtClean="0"/>
          </a:p>
          <a:p>
            <a:pPr lvl="1"/>
            <a:r>
              <a:rPr lang="ja-JP" altLang="en-US" dirty="0"/>
              <a:t>追加</a:t>
            </a:r>
            <a:r>
              <a:rPr lang="ja-JP" altLang="en-US" dirty="0" smtClean="0"/>
              <a:t>の実験結果も一因ではあったと思う</a:t>
            </a:r>
            <a:endParaRPr lang="en-US" altLang="ja-JP" dirty="0"/>
          </a:p>
          <a:p>
            <a:endParaRPr lang="en-US" altLang="ja-JP" dirty="0"/>
          </a:p>
          <a:p>
            <a:r>
              <a:rPr lang="en-US" altLang="ja-JP" dirty="0" smtClean="0"/>
              <a:t>Rebuttal</a:t>
            </a:r>
            <a:r>
              <a:rPr lang="ja-JP" altLang="en-US" dirty="0" smtClean="0"/>
              <a:t>を丁寧に返したのも良かったと思う</a:t>
            </a:r>
            <a:endParaRPr lang="en-US" altLang="ja-JP" dirty="0" smtClean="0"/>
          </a:p>
          <a:p>
            <a:pPr lvl="1"/>
            <a:r>
              <a:rPr lang="ja-JP" altLang="en-US" dirty="0" smtClean="0"/>
              <a:t>間違った指摘でない限り査読者のコメントを受け入れた</a:t>
            </a:r>
            <a:endParaRPr lang="en-US" altLang="ja-JP" dirty="0" smtClean="0"/>
          </a:p>
          <a:p>
            <a:pPr lvl="1"/>
            <a:r>
              <a:rPr lang="ja-JP" altLang="en-US" dirty="0" smtClean="0"/>
              <a:t>我々の論文は</a:t>
            </a:r>
            <a:r>
              <a:rPr lang="en-US" altLang="ja-JP" dirty="0" smtClean="0"/>
              <a:t>border line</a:t>
            </a:r>
            <a:r>
              <a:rPr lang="ja-JP" altLang="en-US" dirty="0" smtClean="0"/>
              <a:t>にあったと思われるので、このような場合</a:t>
            </a:r>
            <a:r>
              <a:rPr lang="en-US" altLang="ja-JP" dirty="0" smtClean="0"/>
              <a:t>rebuttal</a:t>
            </a:r>
            <a:r>
              <a:rPr lang="ja-JP" altLang="en-US" dirty="0" smtClean="0"/>
              <a:t>も</a:t>
            </a:r>
            <a:r>
              <a:rPr lang="en-US" altLang="ja-JP" dirty="0" smtClean="0"/>
              <a:t>Accept</a:t>
            </a:r>
            <a:r>
              <a:rPr lang="ja-JP" altLang="en-US" dirty="0" smtClean="0"/>
              <a:t>のための重要な要素になると思われる</a:t>
            </a:r>
            <a:endParaRPr lang="en-US" altLang="ja-JP" dirty="0" smtClean="0"/>
          </a:p>
        </p:txBody>
      </p:sp>
      <p:sp>
        <p:nvSpPr>
          <p:cNvPr id="4" name="Slide Number Placeholder 3"/>
          <p:cNvSpPr>
            <a:spLocks noGrp="1"/>
          </p:cNvSpPr>
          <p:nvPr>
            <p:ph type="sldNum" sz="quarter" idx="10"/>
          </p:nvPr>
        </p:nvSpPr>
        <p:spPr/>
        <p:txBody>
          <a:bodyPr/>
          <a:lstStyle/>
          <a:p>
            <a:pPr>
              <a:defRPr/>
            </a:pPr>
            <a:fld id="{CC698934-8BF1-4F44-8E59-8ED3A19B1C8B}" type="slidenum">
              <a:rPr lang="ja-JP" altLang="en-US" smtClean="0"/>
              <a:pPr>
                <a:defRPr/>
              </a:pPr>
              <a:t>14</a:t>
            </a:fld>
            <a:endParaRPr lang="en-US" altLang="ja-JP"/>
          </a:p>
        </p:txBody>
      </p:sp>
    </p:spTree>
    <p:extLst>
      <p:ext uri="{BB962C8B-B14F-4D97-AF65-F5344CB8AC3E}">
        <p14:creationId xmlns:p14="http://schemas.microsoft.com/office/powerpoint/2010/main" val="14487248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smtClean="0"/>
              <a:t>Lessons Learned</a:t>
            </a:r>
            <a:endParaRPr kumimoji="1" lang="ja-JP" altLang="en-US" dirty="0"/>
          </a:p>
        </p:txBody>
      </p:sp>
      <p:sp>
        <p:nvSpPr>
          <p:cNvPr id="3" name="Content Placeholder 2"/>
          <p:cNvSpPr>
            <a:spLocks noGrp="1"/>
          </p:cNvSpPr>
          <p:nvPr>
            <p:ph idx="1"/>
          </p:nvPr>
        </p:nvSpPr>
        <p:spPr>
          <a:xfrm>
            <a:off x="182563" y="1412875"/>
            <a:ext cx="8686800" cy="4176365"/>
          </a:xfrm>
        </p:spPr>
        <p:txBody>
          <a:bodyPr/>
          <a:lstStyle/>
          <a:p>
            <a:r>
              <a:rPr lang="ja-JP" altLang="en-US" dirty="0"/>
              <a:t>テーマ</a:t>
            </a:r>
            <a:r>
              <a:rPr lang="ja-JP" altLang="en-US" dirty="0" smtClean="0"/>
              <a:t>が良ければ少ない労力で論文を通せる</a:t>
            </a:r>
            <a:endParaRPr lang="en-US" altLang="ja-JP" dirty="0" smtClean="0"/>
          </a:p>
          <a:p>
            <a:pPr lvl="1"/>
            <a:r>
              <a:rPr lang="ja-JP" altLang="en-US" dirty="0" smtClean="0"/>
              <a:t>実</a:t>
            </a:r>
            <a:r>
              <a:rPr lang="ja-JP" altLang="en-US" dirty="0"/>
              <a:t>働２ヶ月</a:t>
            </a:r>
            <a:r>
              <a:rPr lang="en-US" altLang="ja-JP" dirty="0"/>
              <a:t>+</a:t>
            </a:r>
            <a:r>
              <a:rPr lang="ja-JP" altLang="en-US" dirty="0"/>
              <a:t>２週間で</a:t>
            </a:r>
            <a:r>
              <a:rPr lang="en-US" altLang="ja-JP" dirty="0"/>
              <a:t>Accept</a:t>
            </a:r>
          </a:p>
          <a:p>
            <a:pPr lvl="1"/>
            <a:endParaRPr lang="en-US" altLang="ja-JP" dirty="0" smtClean="0"/>
          </a:p>
          <a:p>
            <a:r>
              <a:rPr lang="ja-JP" altLang="en-US" dirty="0"/>
              <a:t>誰もまだしていない、もしくはできな</a:t>
            </a:r>
            <a:r>
              <a:rPr lang="ja-JP" altLang="en-US" dirty="0" smtClean="0"/>
              <a:t>い</a:t>
            </a:r>
            <a:r>
              <a:rPr lang="ja-JP" altLang="en-US" dirty="0"/>
              <a:t>テーマ</a:t>
            </a:r>
            <a:r>
              <a:rPr lang="ja-JP" altLang="en-US" dirty="0" smtClean="0"/>
              <a:t>を見つける</a:t>
            </a:r>
            <a:endParaRPr lang="en-US" altLang="ja-JP" dirty="0" smtClean="0"/>
          </a:p>
          <a:p>
            <a:pPr lvl="1"/>
            <a:r>
              <a:rPr lang="ja-JP" altLang="en-US" dirty="0" smtClean="0"/>
              <a:t>今</a:t>
            </a:r>
            <a:r>
              <a:rPr lang="ja-JP" altLang="en-US" dirty="0"/>
              <a:t>回</a:t>
            </a:r>
            <a:r>
              <a:rPr lang="ja-JP" altLang="en-US" dirty="0" smtClean="0"/>
              <a:t>の論文を書く動機は「</a:t>
            </a:r>
            <a:r>
              <a:rPr lang="en-US" altLang="ja-JP" dirty="0" smtClean="0"/>
              <a:t>HTM</a:t>
            </a:r>
            <a:r>
              <a:rPr lang="ja-JP" altLang="en-US" dirty="0" smtClean="0"/>
              <a:t>を持つ４つのプロセッサ全てを使えるのはおそらく我々だけ、比</a:t>
            </a:r>
            <a:r>
              <a:rPr lang="ja-JP" altLang="en-US" dirty="0"/>
              <a:t>較</a:t>
            </a:r>
            <a:r>
              <a:rPr lang="ja-JP" altLang="en-US" dirty="0" smtClean="0"/>
              <a:t>すれば論文になるはず」だ</a:t>
            </a:r>
            <a:r>
              <a:rPr lang="ja-JP" altLang="en-US" smtClean="0"/>
              <a:t>った</a:t>
            </a:r>
            <a:endParaRPr lang="en-US" altLang="ja-JP" dirty="0" smtClean="0"/>
          </a:p>
          <a:p>
            <a:pPr lvl="1"/>
            <a:endParaRPr kumimoji="1" lang="ja-JP" altLang="en-US" dirty="0"/>
          </a:p>
        </p:txBody>
      </p:sp>
      <p:sp>
        <p:nvSpPr>
          <p:cNvPr id="4" name="Slide Number Placeholder 3"/>
          <p:cNvSpPr>
            <a:spLocks noGrp="1"/>
          </p:cNvSpPr>
          <p:nvPr>
            <p:ph type="sldNum" sz="quarter" idx="10"/>
          </p:nvPr>
        </p:nvSpPr>
        <p:spPr/>
        <p:txBody>
          <a:bodyPr/>
          <a:lstStyle/>
          <a:p>
            <a:pPr>
              <a:defRPr/>
            </a:pPr>
            <a:fld id="{CC698934-8BF1-4F44-8E59-8ED3A19B1C8B}" type="slidenum">
              <a:rPr lang="ja-JP" altLang="en-US" smtClean="0"/>
              <a:pPr>
                <a:defRPr/>
              </a:pPr>
              <a:t>15</a:t>
            </a:fld>
            <a:endParaRPr lang="en-US" altLang="ja-JP"/>
          </a:p>
        </p:txBody>
      </p:sp>
    </p:spTree>
    <p:extLst>
      <p:ext uri="{BB962C8B-B14F-4D97-AF65-F5344CB8AC3E}">
        <p14:creationId xmlns:p14="http://schemas.microsoft.com/office/powerpoint/2010/main" val="1746961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dirty="0" smtClean="0"/>
              <a:t>概要</a:t>
            </a:r>
            <a:endParaRPr kumimoji="1" lang="ja-JP" altLang="en-US" dirty="0"/>
          </a:p>
        </p:txBody>
      </p:sp>
      <p:sp>
        <p:nvSpPr>
          <p:cNvPr id="3" name="Content Placeholder 2"/>
          <p:cNvSpPr>
            <a:spLocks noGrp="1"/>
          </p:cNvSpPr>
          <p:nvPr>
            <p:ph idx="1"/>
          </p:nvPr>
        </p:nvSpPr>
        <p:spPr/>
        <p:txBody>
          <a:bodyPr/>
          <a:lstStyle/>
          <a:p>
            <a:pPr marL="457200" indent="-457200">
              <a:buFont typeface="+mj-lt"/>
              <a:buAutoNum type="arabicPeriod"/>
            </a:pPr>
            <a:r>
              <a:rPr lang="ja-JP" altLang="en-US" sz="2800" dirty="0"/>
              <a:t>我々</a:t>
            </a:r>
            <a:r>
              <a:rPr lang="ja-JP" altLang="en-US" sz="2800" dirty="0" smtClean="0"/>
              <a:t>の</a:t>
            </a:r>
            <a:r>
              <a:rPr kumimoji="1" lang="en-US" altLang="ja-JP" sz="2800" dirty="0" smtClean="0"/>
              <a:t>ISCA2015</a:t>
            </a:r>
            <a:r>
              <a:rPr kumimoji="1" lang="ja-JP" altLang="en-US" sz="2800" dirty="0" smtClean="0"/>
              <a:t>論文概要</a:t>
            </a:r>
            <a:r>
              <a:rPr lang="en-US" altLang="ja-JP" sz="2800" dirty="0"/>
              <a:t/>
            </a:r>
            <a:br>
              <a:rPr lang="en-US" altLang="ja-JP" sz="2800" dirty="0"/>
            </a:br>
            <a:r>
              <a:rPr lang="en-US" altLang="ja-JP" sz="1800" i="1" dirty="0" smtClean="0"/>
              <a:t>T. Nakaike, R. </a:t>
            </a:r>
            <a:r>
              <a:rPr lang="en-US" altLang="ja-JP" sz="1800" i="1" dirty="0" err="1" smtClean="0"/>
              <a:t>Odaira</a:t>
            </a:r>
            <a:r>
              <a:rPr lang="en-US" altLang="ja-JP" sz="1800" i="1" dirty="0" smtClean="0"/>
              <a:t>, M. </a:t>
            </a:r>
            <a:r>
              <a:rPr lang="en-US" altLang="ja-JP" sz="1800" i="1" dirty="0" err="1" smtClean="0"/>
              <a:t>Gaudet</a:t>
            </a:r>
            <a:r>
              <a:rPr lang="en-US" altLang="ja-JP" sz="1800" i="1" dirty="0" smtClean="0"/>
              <a:t>, M. M. Michael, and H. </a:t>
            </a:r>
            <a:r>
              <a:rPr lang="en-US" altLang="ja-JP" sz="1800" i="1" dirty="0" err="1" smtClean="0"/>
              <a:t>Tomari</a:t>
            </a:r>
            <a:r>
              <a:rPr lang="en-US" altLang="ja-JP" sz="1800" i="1" dirty="0" smtClean="0"/>
              <a:t>. Quantitative </a:t>
            </a:r>
            <a:r>
              <a:rPr lang="en-US" altLang="ja-JP" sz="1800" i="1" dirty="0"/>
              <a:t>Comparison of Hardware </a:t>
            </a:r>
            <a:r>
              <a:rPr lang="en-US" altLang="ja-JP" sz="1800" i="1" dirty="0" smtClean="0"/>
              <a:t>Transactional </a:t>
            </a:r>
            <a:r>
              <a:rPr lang="en-US" altLang="ja-JP" sz="1800" i="1" dirty="0"/>
              <a:t>Memory </a:t>
            </a:r>
            <a:r>
              <a:rPr lang="en-US" altLang="ja-JP" sz="1800" i="1" dirty="0" smtClean="0"/>
              <a:t>for</a:t>
            </a:r>
            <a:r>
              <a:rPr lang="ja-JP" altLang="en-US" sz="1800" i="1" dirty="0"/>
              <a:t> </a:t>
            </a:r>
            <a:r>
              <a:rPr lang="en-US" altLang="ja-JP" sz="1800" i="1" dirty="0" smtClean="0"/>
              <a:t>Blue </a:t>
            </a:r>
            <a:r>
              <a:rPr lang="en-US" altLang="ja-JP" sz="1800" i="1" dirty="0"/>
              <a:t>Gene/Q, </a:t>
            </a:r>
            <a:r>
              <a:rPr lang="en-US" altLang="ja-JP" sz="1800" i="1" dirty="0" err="1"/>
              <a:t>zEnterprise</a:t>
            </a:r>
            <a:r>
              <a:rPr lang="en-US" altLang="ja-JP" sz="1800" i="1" dirty="0"/>
              <a:t> EC12, Intel Core, and </a:t>
            </a:r>
            <a:r>
              <a:rPr lang="en-US" altLang="ja-JP" sz="1800" i="1" dirty="0" smtClean="0"/>
              <a:t>POWER8.</a:t>
            </a:r>
            <a:endParaRPr kumimoji="1" lang="en-US" altLang="ja-JP" sz="1800" i="1" dirty="0" smtClean="0"/>
          </a:p>
          <a:p>
            <a:pPr marL="457200" indent="-457200">
              <a:buFont typeface="+mj-lt"/>
              <a:buAutoNum type="arabicPeriod"/>
            </a:pPr>
            <a:endParaRPr lang="en-US" altLang="ja-JP" sz="2800" dirty="0"/>
          </a:p>
          <a:p>
            <a:pPr marL="457200" indent="-457200">
              <a:buFont typeface="+mj-lt"/>
              <a:buAutoNum type="arabicPeriod"/>
            </a:pPr>
            <a:r>
              <a:rPr kumimoji="1" lang="en-US" altLang="ja-JP" sz="2800" dirty="0" smtClean="0"/>
              <a:t>ISCA2015</a:t>
            </a:r>
            <a:r>
              <a:rPr kumimoji="1" lang="ja-JP" altLang="en-US" sz="2800" dirty="0" smtClean="0"/>
              <a:t>への</a:t>
            </a:r>
            <a:r>
              <a:rPr kumimoji="1" lang="en-US" altLang="ja-JP" sz="2800" dirty="0" smtClean="0"/>
              <a:t>Time-to-Accept</a:t>
            </a:r>
            <a:r>
              <a:rPr lang="en-US" altLang="ja-JP" sz="2800" dirty="0"/>
              <a:t/>
            </a:r>
            <a:br>
              <a:rPr lang="en-US" altLang="ja-JP" sz="2800" dirty="0"/>
            </a:br>
            <a:r>
              <a:rPr lang="en-US" altLang="ja-JP" sz="2800" dirty="0" smtClean="0"/>
              <a:t> - </a:t>
            </a:r>
            <a:r>
              <a:rPr lang="ja-JP" altLang="en-US" sz="2800" dirty="0" smtClean="0"/>
              <a:t>論文を通すための私見</a:t>
            </a:r>
            <a:endParaRPr kumimoji="1" lang="en-US" altLang="ja-JP" sz="2800" dirty="0" smtClean="0"/>
          </a:p>
        </p:txBody>
      </p:sp>
      <p:sp>
        <p:nvSpPr>
          <p:cNvPr id="4" name="Slide Number Placeholder 3"/>
          <p:cNvSpPr>
            <a:spLocks noGrp="1"/>
          </p:cNvSpPr>
          <p:nvPr>
            <p:ph type="sldNum" sz="quarter" idx="10"/>
          </p:nvPr>
        </p:nvSpPr>
        <p:spPr/>
        <p:txBody>
          <a:bodyPr/>
          <a:lstStyle/>
          <a:p>
            <a:pPr>
              <a:defRPr/>
            </a:pPr>
            <a:fld id="{CC698934-8BF1-4F44-8E59-8ED3A19B1C8B}" type="slidenum">
              <a:rPr lang="ja-JP" altLang="en-US" smtClean="0"/>
              <a:pPr>
                <a:defRPr/>
              </a:pPr>
              <a:t>2</a:t>
            </a:fld>
            <a:endParaRPr lang="en-US" altLang="ja-JP" dirty="0"/>
          </a:p>
        </p:txBody>
      </p:sp>
    </p:spTree>
    <p:extLst>
      <p:ext uri="{BB962C8B-B14F-4D97-AF65-F5344CB8AC3E}">
        <p14:creationId xmlns:p14="http://schemas.microsoft.com/office/powerpoint/2010/main" val="23211990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2DDC7429-5783-47A0-BA20-3C662024B588}" type="slidenum">
              <a:rPr lang="ja-JP" altLang="en-US" smtClean="0"/>
              <a:pPr>
                <a:defRPr/>
              </a:pPr>
              <a:t>3</a:t>
            </a:fld>
            <a:endParaRPr lang="en-US" altLang="ja-JP"/>
          </a:p>
        </p:txBody>
      </p:sp>
      <p:sp>
        <p:nvSpPr>
          <p:cNvPr id="3" name="Date Placeholder 2"/>
          <p:cNvSpPr>
            <a:spLocks noGrp="1"/>
          </p:cNvSpPr>
          <p:nvPr>
            <p:ph type="dt" sz="half" idx="11"/>
          </p:nvPr>
        </p:nvSpPr>
        <p:spPr/>
        <p:txBody>
          <a:bodyPr/>
          <a:lstStyle/>
          <a:p>
            <a:pPr>
              <a:defRPr/>
            </a:pPr>
            <a:r>
              <a:rPr lang="en-US" altLang="ja-JP" smtClean="0"/>
              <a:t>2010.06.28</a:t>
            </a:r>
            <a:endParaRPr lang="en-US" altLang="ja-JP"/>
          </a:p>
        </p:txBody>
      </p:sp>
      <p:sp>
        <p:nvSpPr>
          <p:cNvPr id="4" name="TextBox 3"/>
          <p:cNvSpPr txBox="1"/>
          <p:nvPr/>
        </p:nvSpPr>
        <p:spPr>
          <a:xfrm>
            <a:off x="1043608" y="2420888"/>
            <a:ext cx="6759029" cy="1754326"/>
          </a:xfrm>
          <a:prstGeom prst="rect">
            <a:avLst/>
          </a:prstGeom>
          <a:noFill/>
        </p:spPr>
        <p:txBody>
          <a:bodyPr wrap="square" rtlCol="0">
            <a:spAutoFit/>
          </a:bodyPr>
          <a:lstStyle/>
          <a:p>
            <a:r>
              <a:rPr lang="en-US" altLang="ja-JP" sz="3600" dirty="0" smtClean="0"/>
              <a:t>1. </a:t>
            </a:r>
            <a:r>
              <a:rPr lang="ja-JP" altLang="en-US" sz="3600" dirty="0" smtClean="0"/>
              <a:t>我</a:t>
            </a:r>
            <a:r>
              <a:rPr lang="ja-JP" altLang="en-US" sz="3600" dirty="0"/>
              <a:t>々の</a:t>
            </a:r>
            <a:r>
              <a:rPr kumimoji="1" lang="en-US" altLang="ja-JP" sz="3600" dirty="0"/>
              <a:t>ISCA2015</a:t>
            </a:r>
            <a:r>
              <a:rPr kumimoji="1" lang="ja-JP" altLang="en-US" sz="3600" dirty="0"/>
              <a:t>論文概要</a:t>
            </a:r>
            <a:r>
              <a:rPr lang="en-US" altLang="ja-JP" sz="3600" dirty="0"/>
              <a:t/>
            </a:r>
            <a:br>
              <a:rPr lang="en-US" altLang="ja-JP" sz="3600" dirty="0"/>
            </a:br>
            <a:r>
              <a:rPr lang="en-US" altLang="ja-JP" i="1" dirty="0"/>
              <a:t>T. Nakaike, R. </a:t>
            </a:r>
            <a:r>
              <a:rPr lang="en-US" altLang="ja-JP" i="1" dirty="0" err="1"/>
              <a:t>Odaira</a:t>
            </a:r>
            <a:r>
              <a:rPr lang="en-US" altLang="ja-JP" i="1" dirty="0"/>
              <a:t>, M. </a:t>
            </a:r>
            <a:r>
              <a:rPr lang="en-US" altLang="ja-JP" i="1" dirty="0" err="1"/>
              <a:t>Gaudet</a:t>
            </a:r>
            <a:r>
              <a:rPr lang="en-US" altLang="ja-JP" i="1" dirty="0"/>
              <a:t>, M. M. Michael, and H. </a:t>
            </a:r>
            <a:r>
              <a:rPr lang="en-US" altLang="ja-JP" i="1" dirty="0" err="1"/>
              <a:t>Tomari</a:t>
            </a:r>
            <a:r>
              <a:rPr lang="en-US" altLang="ja-JP" i="1" dirty="0"/>
              <a:t>. Quantitative Comparison of Hardware Transactional Memory for</a:t>
            </a:r>
            <a:r>
              <a:rPr lang="ja-JP" altLang="en-US" i="1" dirty="0"/>
              <a:t> </a:t>
            </a:r>
            <a:r>
              <a:rPr lang="en-US" altLang="ja-JP" i="1" dirty="0"/>
              <a:t>Blue Gene/Q, </a:t>
            </a:r>
            <a:r>
              <a:rPr lang="en-US" altLang="ja-JP" i="1" dirty="0" err="1"/>
              <a:t>zEnterprise</a:t>
            </a:r>
            <a:r>
              <a:rPr lang="en-US" altLang="ja-JP" i="1" dirty="0"/>
              <a:t> EC12, Intel Core, and POWER8.</a:t>
            </a:r>
            <a:endParaRPr kumimoji="1" lang="en-US" altLang="ja-JP" i="1" dirty="0"/>
          </a:p>
          <a:p>
            <a:endParaRPr kumimoji="1" lang="ja-JP" altLang="en-US" dirty="0"/>
          </a:p>
        </p:txBody>
      </p:sp>
    </p:spTree>
    <p:extLst>
      <p:ext uri="{BB962C8B-B14F-4D97-AF65-F5344CB8AC3E}">
        <p14:creationId xmlns:p14="http://schemas.microsoft.com/office/powerpoint/2010/main" val="864567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ja-JP" sz="2800" dirty="0" smtClean="0"/>
              <a:t>Motivation</a:t>
            </a:r>
            <a:endParaRPr lang="ja-JP" altLang="en-US" sz="2800" dirty="0" smtClean="0"/>
          </a:p>
        </p:txBody>
      </p:sp>
      <p:sp>
        <p:nvSpPr>
          <p:cNvPr id="10243" name="Content Placeholder 2"/>
          <p:cNvSpPr>
            <a:spLocks noGrp="1"/>
          </p:cNvSpPr>
          <p:nvPr>
            <p:ph idx="1"/>
          </p:nvPr>
        </p:nvSpPr>
        <p:spPr>
          <a:xfrm>
            <a:off x="182562" y="3227389"/>
            <a:ext cx="8637910" cy="3153939"/>
          </a:xfrm>
        </p:spPr>
        <p:txBody>
          <a:bodyPr>
            <a:normAutofit/>
          </a:bodyPr>
          <a:lstStyle/>
          <a:p>
            <a:pPr eaLnBrk="1" hangingPunct="1"/>
            <a:r>
              <a:rPr lang="en-US" altLang="ja-JP" dirty="0" smtClean="0"/>
              <a:t>These processors are the first to implement HTM.</a:t>
            </a:r>
            <a:endParaRPr lang="en-US" altLang="ja-JP" dirty="0"/>
          </a:p>
          <a:p>
            <a:pPr lvl="1" eaLnBrk="1" hangingPunct="1"/>
            <a:r>
              <a:rPr lang="en-US" altLang="ja-JP" dirty="0"/>
              <a:t>Clarifying the advantages and disadvantages is important to enhance the next generation of </a:t>
            </a:r>
            <a:r>
              <a:rPr lang="en-US" altLang="ja-JP" dirty="0" smtClean="0"/>
              <a:t>processors.</a:t>
            </a:r>
            <a:endParaRPr lang="en-US" altLang="ja-JP" dirty="0"/>
          </a:p>
          <a:p>
            <a:pPr eaLnBrk="1" hangingPunct="1"/>
            <a:r>
              <a:rPr lang="en-US" altLang="ja-JP" dirty="0" smtClean="0"/>
              <a:t>The advantages and disadvantages of the HTM systems are unclear.</a:t>
            </a:r>
          </a:p>
          <a:p>
            <a:pPr lvl="1" eaLnBrk="1" hangingPunct="1"/>
            <a:r>
              <a:rPr lang="en-US" altLang="ja-JP" dirty="0"/>
              <a:t>The HTM </a:t>
            </a:r>
            <a:r>
              <a:rPr lang="en-US" altLang="ja-JP" dirty="0" smtClean="0"/>
              <a:t>systems have </a:t>
            </a:r>
            <a:r>
              <a:rPr lang="en-US" altLang="ja-JP" dirty="0"/>
              <a:t>been evaluated individually.</a:t>
            </a:r>
          </a:p>
          <a:p>
            <a:pPr lvl="1" eaLnBrk="1" hangingPunct="1"/>
            <a:r>
              <a:rPr lang="en-US" altLang="ja-JP" dirty="0" smtClean="0"/>
              <a:t>There is no paper comparing the performance of the HTM systems.</a:t>
            </a:r>
          </a:p>
          <a:p>
            <a:pPr eaLnBrk="1" hangingPunct="1"/>
            <a:endParaRPr lang="en-US" altLang="ja-JP" dirty="0" smtClean="0"/>
          </a:p>
          <a:p>
            <a:pPr eaLnBrk="1" hangingPunct="1"/>
            <a:endParaRPr lang="en-US" altLang="ja-JP" dirty="0" smtClean="0"/>
          </a:p>
          <a:p>
            <a:pPr lvl="1" eaLnBrk="1" hangingPunct="1"/>
            <a:endParaRPr lang="en-US" altLang="ja-JP" dirty="0" smtClean="0"/>
          </a:p>
          <a:p>
            <a:pPr lvl="1" eaLnBrk="1" hangingPunct="1"/>
            <a:endParaRPr lang="en-US" altLang="ja-JP" dirty="0" smtClean="0"/>
          </a:p>
          <a:p>
            <a:pPr eaLnBrk="1" hangingPunct="1"/>
            <a:endParaRPr lang="en-US" altLang="ja-JP" dirty="0" smtClean="0"/>
          </a:p>
          <a:p>
            <a:pPr eaLnBrk="1" hangingPunct="1"/>
            <a:endParaRPr lang="ja-JP" altLang="en-US" dirty="0" smtClean="0"/>
          </a:p>
        </p:txBody>
      </p:sp>
      <p:sp>
        <p:nvSpPr>
          <p:cNvPr id="10244" name="Slide Number Placeholder 3"/>
          <p:cNvSpPr>
            <a:spLocks noGrp="1"/>
          </p:cNvSpPr>
          <p:nvPr>
            <p:ph type="sldNum" sz="quarter" idx="10"/>
          </p:nvPr>
        </p:nvSpPr>
        <p:spPr>
          <a:noFill/>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7A4CE047-AD70-49C5-9B11-95E0C89304BE}" type="slidenum">
              <a:rPr lang="ja-JP" altLang="en-US" smtClean="0"/>
              <a:pPr/>
              <a:t>4</a:t>
            </a:fld>
            <a:endParaRPr lang="en-US" altLang="ja-JP" smtClean="0"/>
          </a:p>
        </p:txBody>
      </p:sp>
      <p:pic>
        <p:nvPicPr>
          <p:cNvPr id="12" name="Picture 15" descr="ibm_blue_gene_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843" y="1358900"/>
            <a:ext cx="17272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zec12_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141" y="1287463"/>
            <a:ext cx="1225550" cy="158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72713" y="1358900"/>
            <a:ext cx="1573552" cy="1341438"/>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 Box 18"/>
          <p:cNvSpPr txBox="1">
            <a:spLocks noChangeArrowheads="1"/>
          </p:cNvSpPr>
          <p:nvPr/>
        </p:nvSpPr>
        <p:spPr bwMode="auto">
          <a:xfrm>
            <a:off x="251520" y="2763838"/>
            <a:ext cx="2215846" cy="400110"/>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Clr>
                <a:schemeClr val="accent2"/>
              </a:buClr>
              <a:buFont typeface="Wingdings" panose="05000000000000000000" pitchFamily="2" charset="2"/>
              <a:buNone/>
            </a:pPr>
            <a:r>
              <a:rPr lang="en-US" altLang="ja-JP" sz="2000" dirty="0"/>
              <a:t>IBM Blue </a:t>
            </a:r>
            <a:r>
              <a:rPr lang="en-US" altLang="ja-JP" sz="2000" dirty="0" smtClean="0"/>
              <a:t>Gene/Q</a:t>
            </a:r>
            <a:endParaRPr lang="en-US" altLang="ja-JP" sz="2000" dirty="0"/>
          </a:p>
        </p:txBody>
      </p:sp>
      <p:sp>
        <p:nvSpPr>
          <p:cNvPr id="16" name="Text Box 19"/>
          <p:cNvSpPr txBox="1">
            <a:spLocks noChangeArrowheads="1"/>
          </p:cNvSpPr>
          <p:nvPr/>
        </p:nvSpPr>
        <p:spPr bwMode="auto">
          <a:xfrm>
            <a:off x="2411760" y="2763838"/>
            <a:ext cx="2808312" cy="400110"/>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Clr>
                <a:schemeClr val="accent2"/>
              </a:buClr>
              <a:buFont typeface="Wingdings" panose="05000000000000000000" pitchFamily="2" charset="2"/>
              <a:buNone/>
            </a:pPr>
            <a:r>
              <a:rPr lang="en-US" altLang="ja-JP" sz="2000" dirty="0"/>
              <a:t>IBM </a:t>
            </a:r>
            <a:r>
              <a:rPr lang="en-US" altLang="ja-JP" sz="2000" dirty="0" smtClean="0"/>
              <a:t>Mainframe zEC12</a:t>
            </a:r>
          </a:p>
        </p:txBody>
      </p:sp>
      <p:sp>
        <p:nvSpPr>
          <p:cNvPr id="17" name="Text Box 20"/>
          <p:cNvSpPr txBox="1">
            <a:spLocks noChangeArrowheads="1"/>
          </p:cNvSpPr>
          <p:nvPr/>
        </p:nvSpPr>
        <p:spPr bwMode="auto">
          <a:xfrm>
            <a:off x="6998022" y="2763838"/>
            <a:ext cx="1822450" cy="400050"/>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Clr>
                <a:schemeClr val="accent2"/>
              </a:buClr>
              <a:buFont typeface="Wingdings" panose="05000000000000000000" pitchFamily="2" charset="2"/>
              <a:buNone/>
            </a:pPr>
            <a:r>
              <a:rPr lang="en-US" altLang="ja-JP" sz="2000" dirty="0"/>
              <a:t>IBM POWER8</a:t>
            </a:r>
          </a:p>
        </p:txBody>
      </p:sp>
      <p:sp>
        <p:nvSpPr>
          <p:cNvPr id="18" name="Text Box 21"/>
          <p:cNvSpPr txBox="1">
            <a:spLocks noChangeArrowheads="1"/>
          </p:cNvSpPr>
          <p:nvPr/>
        </p:nvSpPr>
        <p:spPr bwMode="auto">
          <a:xfrm>
            <a:off x="5236062" y="2740858"/>
            <a:ext cx="1640194" cy="400110"/>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Clr>
                <a:schemeClr val="accent2"/>
              </a:buClr>
              <a:buFont typeface="Wingdings" panose="05000000000000000000" pitchFamily="2" charset="2"/>
              <a:buNone/>
            </a:pPr>
            <a:r>
              <a:rPr lang="en-US" altLang="ja-JP" sz="2000" dirty="0"/>
              <a:t>Intel </a:t>
            </a:r>
            <a:r>
              <a:rPr lang="en-US" altLang="ja-JP" sz="2000" dirty="0" err="1" smtClean="0"/>
              <a:t>Haswell</a:t>
            </a:r>
            <a:endParaRPr lang="en-US" altLang="ja-JP" sz="2000" dirty="0"/>
          </a:p>
        </p:txBody>
      </p:sp>
      <p:sp>
        <p:nvSpPr>
          <p:cNvPr id="19" name="Text Box 21"/>
          <p:cNvSpPr txBox="1">
            <a:spLocks noChangeArrowheads="1"/>
          </p:cNvSpPr>
          <p:nvPr/>
        </p:nvSpPr>
        <p:spPr bwMode="auto">
          <a:xfrm>
            <a:off x="991297" y="985975"/>
            <a:ext cx="736292" cy="400110"/>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Clr>
                <a:schemeClr val="accent2"/>
              </a:buClr>
              <a:buFont typeface="Wingdings" panose="05000000000000000000" pitchFamily="2" charset="2"/>
              <a:buNone/>
            </a:pPr>
            <a:r>
              <a:rPr lang="en-US" altLang="ja-JP" sz="2000" dirty="0" smtClean="0"/>
              <a:t>2011</a:t>
            </a:r>
            <a:endParaRPr lang="en-US" altLang="ja-JP" sz="2000" dirty="0"/>
          </a:p>
        </p:txBody>
      </p:sp>
      <p:sp>
        <p:nvSpPr>
          <p:cNvPr id="20" name="Text Box 21"/>
          <p:cNvSpPr txBox="1">
            <a:spLocks noChangeArrowheads="1"/>
          </p:cNvSpPr>
          <p:nvPr/>
        </p:nvSpPr>
        <p:spPr bwMode="auto">
          <a:xfrm>
            <a:off x="3438248" y="985975"/>
            <a:ext cx="755336" cy="400110"/>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Clr>
                <a:schemeClr val="accent2"/>
              </a:buClr>
              <a:buFont typeface="Wingdings" panose="05000000000000000000" pitchFamily="2" charset="2"/>
              <a:buNone/>
            </a:pPr>
            <a:r>
              <a:rPr lang="en-US" altLang="ja-JP" sz="2000" dirty="0" smtClean="0"/>
              <a:t>2012</a:t>
            </a:r>
            <a:endParaRPr lang="en-US" altLang="ja-JP" sz="2000" dirty="0"/>
          </a:p>
        </p:txBody>
      </p:sp>
      <p:sp>
        <p:nvSpPr>
          <p:cNvPr id="21" name="Text Box 21"/>
          <p:cNvSpPr txBox="1">
            <a:spLocks noChangeArrowheads="1"/>
          </p:cNvSpPr>
          <p:nvPr/>
        </p:nvSpPr>
        <p:spPr bwMode="auto">
          <a:xfrm>
            <a:off x="5678491" y="985975"/>
            <a:ext cx="755336" cy="400110"/>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Clr>
                <a:schemeClr val="accent2"/>
              </a:buClr>
              <a:buFont typeface="Wingdings" panose="05000000000000000000" pitchFamily="2" charset="2"/>
              <a:buNone/>
            </a:pPr>
            <a:r>
              <a:rPr lang="en-US" altLang="ja-JP" sz="2000" dirty="0" smtClean="0"/>
              <a:t>2013</a:t>
            </a:r>
            <a:endParaRPr lang="en-US" altLang="ja-JP" sz="2000" dirty="0"/>
          </a:p>
        </p:txBody>
      </p:sp>
      <p:sp>
        <p:nvSpPr>
          <p:cNvPr id="22" name="Text Box 21"/>
          <p:cNvSpPr txBox="1">
            <a:spLocks noChangeArrowheads="1"/>
          </p:cNvSpPr>
          <p:nvPr/>
        </p:nvSpPr>
        <p:spPr bwMode="auto">
          <a:xfrm>
            <a:off x="7531579" y="985975"/>
            <a:ext cx="755336" cy="400110"/>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Clr>
                <a:schemeClr val="accent2"/>
              </a:buClr>
              <a:buFont typeface="Wingdings" panose="05000000000000000000" pitchFamily="2" charset="2"/>
              <a:buNone/>
            </a:pPr>
            <a:r>
              <a:rPr lang="en-US" altLang="ja-JP" sz="2000" dirty="0" smtClean="0"/>
              <a:t>2014</a:t>
            </a:r>
            <a:endParaRPr lang="en-US" altLang="ja-JP" sz="2000" dirty="0"/>
          </a:p>
        </p:txBody>
      </p:sp>
    </p:spTree>
  </p:cSld>
  <p:clrMapOvr>
    <a:masterClrMapping/>
  </p:clrMapOvr>
  <mc:AlternateContent xmlns:mc="http://schemas.openxmlformats.org/markup-compatibility/2006" xmlns:p14="http://schemas.microsoft.com/office/powerpoint/2010/main">
    <mc:Choice Requires="p14">
      <p:transition spd="slow" p14:dur="2000" advTm="35322"/>
    </mc:Choice>
    <mc:Fallback xmlns="">
      <p:transition spd="slow" advTm="35322"/>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ja-JP" smtClean="0"/>
              <a:t>Goal</a:t>
            </a:r>
            <a:endParaRPr lang="ja-JP" altLang="en-US" smtClean="0"/>
          </a:p>
        </p:txBody>
      </p:sp>
      <p:sp>
        <p:nvSpPr>
          <p:cNvPr id="11267" name="Content Placeholder 2"/>
          <p:cNvSpPr>
            <a:spLocks noGrp="1"/>
          </p:cNvSpPr>
          <p:nvPr>
            <p:ph idx="1"/>
          </p:nvPr>
        </p:nvSpPr>
        <p:spPr>
          <a:xfrm>
            <a:off x="182563" y="2997423"/>
            <a:ext cx="8686800" cy="2663825"/>
          </a:xfrm>
        </p:spPr>
        <p:txBody>
          <a:bodyPr/>
          <a:lstStyle/>
          <a:p>
            <a:pPr eaLnBrk="1" hangingPunct="1"/>
            <a:r>
              <a:rPr lang="en-US" altLang="ja-JP" dirty="0" smtClean="0">
                <a:solidFill>
                  <a:schemeClr val="tx1"/>
                </a:solidFill>
              </a:rPr>
              <a:t>Quantitatively compare the intrinsic performance of the HTM systems</a:t>
            </a:r>
          </a:p>
          <a:p>
            <a:pPr lvl="1" eaLnBrk="1" hangingPunct="1"/>
            <a:r>
              <a:rPr lang="en-US" altLang="ja-JP" dirty="0" smtClean="0">
                <a:solidFill>
                  <a:schemeClr val="tx1"/>
                </a:solidFill>
              </a:rPr>
              <a:t>Use STAMP benchmarks</a:t>
            </a:r>
          </a:p>
          <a:p>
            <a:pPr lvl="1" eaLnBrk="1" hangingPunct="1"/>
            <a:r>
              <a:rPr lang="en-US" altLang="ja-JP" dirty="0" smtClean="0">
                <a:solidFill>
                  <a:schemeClr val="tx1"/>
                </a:solidFill>
              </a:rPr>
              <a:t>Tune the transaction-retry counts</a:t>
            </a:r>
          </a:p>
          <a:p>
            <a:pPr lvl="1" eaLnBrk="1" hangingPunct="1"/>
            <a:r>
              <a:rPr lang="en-US" altLang="ja-JP" dirty="0" smtClean="0">
                <a:solidFill>
                  <a:schemeClr val="tx1"/>
                </a:solidFill>
              </a:rPr>
              <a:t>Compare the speed-up ratios and the abort ratios</a:t>
            </a:r>
          </a:p>
          <a:p>
            <a:pPr lvl="1" eaLnBrk="1" hangingPunct="1"/>
            <a:endParaRPr kumimoji="0" lang="ja-JP" altLang="en-US" dirty="0" smtClean="0">
              <a:solidFill>
                <a:schemeClr val="tx1"/>
              </a:solidFill>
            </a:endParaRPr>
          </a:p>
          <a:p>
            <a:pPr eaLnBrk="1" hangingPunct="1"/>
            <a:endParaRPr lang="ja-JP" altLang="en-US" dirty="0" smtClean="0">
              <a:solidFill>
                <a:schemeClr val="tx1"/>
              </a:solidFill>
            </a:endParaRPr>
          </a:p>
        </p:txBody>
      </p:sp>
      <p:sp>
        <p:nvSpPr>
          <p:cNvPr id="11268" name="Slide Number Placeholder 3"/>
          <p:cNvSpPr>
            <a:spLocks noGrp="1"/>
          </p:cNvSpPr>
          <p:nvPr>
            <p:ph type="sldNum" sz="quarter" idx="10"/>
          </p:nvPr>
        </p:nvSpPr>
        <p:spPr>
          <a:noFill/>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A1CE6DC4-39F5-46DF-B314-86EDE949918C}" type="slidenum">
              <a:rPr lang="ja-JP" altLang="en-US" smtClean="0"/>
              <a:pPr/>
              <a:t>5</a:t>
            </a:fld>
            <a:endParaRPr lang="en-US" altLang="ja-JP" smtClean="0"/>
          </a:p>
        </p:txBody>
      </p:sp>
      <p:sp>
        <p:nvSpPr>
          <p:cNvPr id="11269" name="Title 1"/>
          <p:cNvSpPr txBox="1">
            <a:spLocks/>
          </p:cNvSpPr>
          <p:nvPr/>
        </p:nvSpPr>
        <p:spPr bwMode="auto">
          <a:xfrm>
            <a:off x="179388" y="2349500"/>
            <a:ext cx="86868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10000"/>
              </a:spcBef>
              <a:spcAft>
                <a:spcPct val="10000"/>
              </a:spcAft>
              <a:buClr>
                <a:schemeClr val="tx1"/>
              </a:buClr>
              <a:buFont typeface="Wingdings" panose="05000000000000000000" pitchFamily="2" charset="2"/>
              <a:buChar char="§"/>
              <a:defRPr kumimoji="1" sz="2400">
                <a:solidFill>
                  <a:srgbClr val="000000"/>
                </a:solidFill>
                <a:latin typeface="Arial" panose="020B0604020202020204" pitchFamily="34" charset="0"/>
                <a:ea typeface="ＭＳ Ｐゴシック" panose="020B0600070205080204" pitchFamily="50" charset="-128"/>
              </a:defRPr>
            </a:lvl1pPr>
            <a:lvl2pPr marL="542925" indent="-196850">
              <a:spcBef>
                <a:spcPct val="10000"/>
              </a:spcBef>
              <a:spcAft>
                <a:spcPct val="10000"/>
              </a:spcAft>
              <a:buClr>
                <a:schemeClr val="tx1"/>
              </a:buClr>
              <a:buChar char="•"/>
              <a:defRPr kumimoji="1" sz="2000">
                <a:solidFill>
                  <a:srgbClr val="000000"/>
                </a:solidFill>
                <a:latin typeface="Arial" panose="020B0604020202020204" pitchFamily="34" charset="0"/>
                <a:ea typeface="ＭＳ Ｐゴシック" panose="020B0600070205080204" pitchFamily="50" charset="-128"/>
              </a:defRPr>
            </a:lvl2pPr>
            <a:lvl3pPr marL="895350" indent="-173038">
              <a:spcBef>
                <a:spcPct val="10000"/>
              </a:spcBef>
              <a:spcAft>
                <a:spcPct val="10000"/>
              </a:spcAft>
              <a:buClr>
                <a:schemeClr val="tx1"/>
              </a:buClr>
              <a:buFont typeface="Wingdings" panose="05000000000000000000" pitchFamily="2" charset="2"/>
              <a:buChar char="Ø"/>
              <a:defRPr kumimoji="1">
                <a:solidFill>
                  <a:srgbClr val="000000"/>
                </a:solidFill>
                <a:latin typeface="Arial" panose="020B0604020202020204" pitchFamily="34" charset="0"/>
                <a:ea typeface="ＭＳ Ｐゴシック" panose="020B0600070205080204" pitchFamily="50" charset="-128"/>
              </a:defRPr>
            </a:lvl3pPr>
            <a:lvl4pPr marL="1343025" indent="-173038">
              <a:spcBef>
                <a:spcPct val="20000"/>
              </a:spcBef>
              <a:buClr>
                <a:schemeClr val="tx1"/>
              </a:buClr>
              <a:buFont typeface="Wingdings" panose="05000000000000000000" pitchFamily="2" charset="2"/>
              <a:buChar char="ü"/>
              <a:defRPr kumimoji="1" sz="1600">
                <a:solidFill>
                  <a:schemeClr val="tx1"/>
                </a:solidFill>
                <a:latin typeface="Arial" panose="020B0604020202020204" pitchFamily="34" charset="0"/>
                <a:ea typeface="ＭＳ Ｐゴシック" panose="020B0600070205080204" pitchFamily="50" charset="-128"/>
              </a:defRPr>
            </a:lvl4pPr>
            <a:lvl5pPr marL="1685925" indent="-163513">
              <a:spcBef>
                <a:spcPct val="20000"/>
              </a:spcBef>
              <a:buClr>
                <a:schemeClr val="tx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5pPr>
            <a:lvl6pPr marL="2143125" indent="-163513" eaLnBrk="0" fontAlgn="base" hangingPunct="0">
              <a:spcBef>
                <a:spcPct val="20000"/>
              </a:spcBef>
              <a:spcAft>
                <a:spcPct val="0"/>
              </a:spcAft>
              <a:buClr>
                <a:schemeClr val="tx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6pPr>
            <a:lvl7pPr marL="2600325" indent="-163513" eaLnBrk="0" fontAlgn="base" hangingPunct="0">
              <a:spcBef>
                <a:spcPct val="20000"/>
              </a:spcBef>
              <a:spcAft>
                <a:spcPct val="0"/>
              </a:spcAft>
              <a:buClr>
                <a:schemeClr val="tx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7pPr>
            <a:lvl8pPr marL="3057525" indent="-163513" eaLnBrk="0" fontAlgn="base" hangingPunct="0">
              <a:spcBef>
                <a:spcPct val="20000"/>
              </a:spcBef>
              <a:spcAft>
                <a:spcPct val="0"/>
              </a:spcAft>
              <a:buClr>
                <a:schemeClr val="tx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8pPr>
            <a:lvl9pPr marL="3514725" indent="-163513" eaLnBrk="0" fontAlgn="base" hangingPunct="0">
              <a:spcBef>
                <a:spcPct val="20000"/>
              </a:spcBef>
              <a:spcAft>
                <a:spcPct val="0"/>
              </a:spcAft>
              <a:buClr>
                <a:schemeClr val="tx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spcBef>
                <a:spcPct val="0"/>
              </a:spcBef>
              <a:spcAft>
                <a:spcPct val="0"/>
              </a:spcAft>
              <a:buClrTx/>
              <a:buFontTx/>
              <a:buNone/>
            </a:pPr>
            <a:r>
              <a:rPr lang="en-US" altLang="ja-JP" sz="3200">
                <a:solidFill>
                  <a:schemeClr val="hlink"/>
                </a:solidFill>
              </a:rPr>
              <a:t>Approach</a:t>
            </a:r>
            <a:endParaRPr lang="ja-JP" altLang="en-US" sz="3200">
              <a:solidFill>
                <a:schemeClr val="hlink"/>
              </a:solidFill>
            </a:endParaRPr>
          </a:p>
        </p:txBody>
      </p:sp>
      <p:sp>
        <p:nvSpPr>
          <p:cNvPr id="11270" name="Content Placeholder 2"/>
          <p:cNvSpPr txBox="1">
            <a:spLocks/>
          </p:cNvSpPr>
          <p:nvPr/>
        </p:nvSpPr>
        <p:spPr bwMode="auto">
          <a:xfrm>
            <a:off x="179388" y="1196529"/>
            <a:ext cx="8686800" cy="936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73038" indent="-173038">
              <a:spcBef>
                <a:spcPct val="10000"/>
              </a:spcBef>
              <a:spcAft>
                <a:spcPct val="10000"/>
              </a:spcAft>
              <a:buClr>
                <a:schemeClr val="tx1"/>
              </a:buClr>
              <a:buFont typeface="Wingdings" panose="05000000000000000000" pitchFamily="2" charset="2"/>
              <a:buChar char="§"/>
              <a:defRPr kumimoji="1" sz="2400">
                <a:solidFill>
                  <a:srgbClr val="000000"/>
                </a:solidFill>
                <a:latin typeface="Arial" panose="020B0604020202020204" pitchFamily="34" charset="0"/>
                <a:ea typeface="ＭＳ Ｐゴシック" panose="020B0600070205080204" pitchFamily="50" charset="-128"/>
              </a:defRPr>
            </a:lvl1pPr>
            <a:lvl2pPr marL="542925" indent="-196850">
              <a:spcBef>
                <a:spcPct val="10000"/>
              </a:spcBef>
              <a:spcAft>
                <a:spcPct val="10000"/>
              </a:spcAft>
              <a:buClr>
                <a:schemeClr val="tx1"/>
              </a:buClr>
              <a:buChar char="•"/>
              <a:defRPr kumimoji="1" sz="2000">
                <a:solidFill>
                  <a:srgbClr val="000000"/>
                </a:solidFill>
                <a:latin typeface="Arial" panose="020B0604020202020204" pitchFamily="34" charset="0"/>
                <a:ea typeface="ＭＳ Ｐゴシック" panose="020B0600070205080204" pitchFamily="50" charset="-128"/>
              </a:defRPr>
            </a:lvl2pPr>
            <a:lvl3pPr marL="895350" indent="-173038">
              <a:spcBef>
                <a:spcPct val="10000"/>
              </a:spcBef>
              <a:spcAft>
                <a:spcPct val="10000"/>
              </a:spcAft>
              <a:buClr>
                <a:schemeClr val="tx1"/>
              </a:buClr>
              <a:buFont typeface="Wingdings" panose="05000000000000000000" pitchFamily="2" charset="2"/>
              <a:buChar char="Ø"/>
              <a:defRPr kumimoji="1">
                <a:solidFill>
                  <a:srgbClr val="000000"/>
                </a:solidFill>
                <a:latin typeface="Arial" panose="020B0604020202020204" pitchFamily="34" charset="0"/>
                <a:ea typeface="ＭＳ Ｐゴシック" panose="020B0600070205080204" pitchFamily="50" charset="-128"/>
              </a:defRPr>
            </a:lvl3pPr>
            <a:lvl4pPr marL="1343025" indent="-173038">
              <a:spcBef>
                <a:spcPct val="20000"/>
              </a:spcBef>
              <a:buClr>
                <a:schemeClr val="tx1"/>
              </a:buClr>
              <a:buFont typeface="Wingdings" panose="05000000000000000000" pitchFamily="2" charset="2"/>
              <a:buChar char="ü"/>
              <a:defRPr kumimoji="1" sz="1600">
                <a:solidFill>
                  <a:schemeClr val="tx1"/>
                </a:solidFill>
                <a:latin typeface="Arial" panose="020B0604020202020204" pitchFamily="34" charset="0"/>
                <a:ea typeface="ＭＳ Ｐゴシック" panose="020B0600070205080204" pitchFamily="50" charset="-128"/>
              </a:defRPr>
            </a:lvl4pPr>
            <a:lvl5pPr marL="1685925" indent="-163513">
              <a:spcBef>
                <a:spcPct val="20000"/>
              </a:spcBef>
              <a:buClr>
                <a:schemeClr val="tx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5pPr>
            <a:lvl6pPr marL="2143125" indent="-163513" eaLnBrk="0" fontAlgn="base" hangingPunct="0">
              <a:spcBef>
                <a:spcPct val="20000"/>
              </a:spcBef>
              <a:spcAft>
                <a:spcPct val="0"/>
              </a:spcAft>
              <a:buClr>
                <a:schemeClr val="tx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6pPr>
            <a:lvl7pPr marL="2600325" indent="-163513" eaLnBrk="0" fontAlgn="base" hangingPunct="0">
              <a:spcBef>
                <a:spcPct val="20000"/>
              </a:spcBef>
              <a:spcAft>
                <a:spcPct val="0"/>
              </a:spcAft>
              <a:buClr>
                <a:schemeClr val="tx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7pPr>
            <a:lvl8pPr marL="3057525" indent="-163513" eaLnBrk="0" fontAlgn="base" hangingPunct="0">
              <a:spcBef>
                <a:spcPct val="20000"/>
              </a:spcBef>
              <a:spcAft>
                <a:spcPct val="0"/>
              </a:spcAft>
              <a:buClr>
                <a:schemeClr val="tx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8pPr>
            <a:lvl9pPr marL="3514725" indent="-163513" eaLnBrk="0" fontAlgn="base" hangingPunct="0">
              <a:spcBef>
                <a:spcPct val="20000"/>
              </a:spcBef>
              <a:spcAft>
                <a:spcPct val="0"/>
              </a:spcAft>
              <a:buClr>
                <a:schemeClr val="tx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r>
              <a:rPr kumimoji="0" lang="en-US" altLang="ja-JP" dirty="0">
                <a:solidFill>
                  <a:schemeClr val="tx1"/>
                </a:solidFill>
              </a:rPr>
              <a:t>Clarify the advantages and disadvantages of </a:t>
            </a:r>
            <a:r>
              <a:rPr kumimoji="0" lang="en-US" altLang="ja-JP" dirty="0" smtClean="0">
                <a:solidFill>
                  <a:schemeClr val="tx1"/>
                </a:solidFill>
              </a:rPr>
              <a:t>the </a:t>
            </a:r>
            <a:r>
              <a:rPr kumimoji="0" lang="en-US" altLang="ja-JP" dirty="0">
                <a:solidFill>
                  <a:schemeClr val="tx1"/>
                </a:solidFill>
              </a:rPr>
              <a:t>four HTM </a:t>
            </a:r>
            <a:r>
              <a:rPr kumimoji="0" lang="en-US" altLang="ja-JP" dirty="0" smtClean="0">
                <a:solidFill>
                  <a:schemeClr val="tx1"/>
                </a:solidFill>
              </a:rPr>
              <a:t>systems: Blue Gene/Q, zEC12, </a:t>
            </a:r>
            <a:r>
              <a:rPr kumimoji="0" lang="en-US" altLang="ja-JP" dirty="0" err="1" smtClean="0">
                <a:solidFill>
                  <a:schemeClr val="tx1"/>
                </a:solidFill>
              </a:rPr>
              <a:t>Haswell</a:t>
            </a:r>
            <a:r>
              <a:rPr kumimoji="0" lang="en-US" altLang="ja-JP" dirty="0" smtClean="0">
                <a:solidFill>
                  <a:schemeClr val="tx1"/>
                </a:solidFill>
              </a:rPr>
              <a:t>, and POWER8</a:t>
            </a:r>
            <a:endParaRPr lang="en-US" altLang="ja-JP"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12271"/>
    </mc:Choice>
    <mc:Fallback xmlns="">
      <p:transition spd="slow" advTm="12271"/>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11"/>
          <p:cNvGraphicFramePr>
            <a:graphicFrameLocks/>
          </p:cNvGraphicFramePr>
          <p:nvPr>
            <p:extLst>
              <p:ext uri="{D42A27DB-BD31-4B8C-83A1-F6EECF244321}">
                <p14:modId xmlns:p14="http://schemas.microsoft.com/office/powerpoint/2010/main" val="247707954"/>
              </p:ext>
            </p:extLst>
          </p:nvPr>
        </p:nvGraphicFramePr>
        <p:xfrm>
          <a:off x="22543" y="2507213"/>
          <a:ext cx="8943976" cy="4124324"/>
        </p:xfrm>
        <a:graphic>
          <a:graphicData uri="http://schemas.openxmlformats.org/drawingml/2006/chart">
            <c:chart xmlns:c="http://schemas.openxmlformats.org/drawingml/2006/chart" xmlns:r="http://schemas.openxmlformats.org/officeDocument/2006/relationships" r:id="rId3"/>
          </a:graphicData>
        </a:graphic>
      </p:graphicFrame>
      <p:sp>
        <p:nvSpPr>
          <p:cNvPr id="19458" name="Title 1"/>
          <p:cNvSpPr>
            <a:spLocks noGrp="1"/>
          </p:cNvSpPr>
          <p:nvPr>
            <p:ph type="title"/>
          </p:nvPr>
        </p:nvSpPr>
        <p:spPr/>
        <p:txBody>
          <a:bodyPr/>
          <a:lstStyle/>
          <a:p>
            <a:r>
              <a:rPr lang="en-US" altLang="ja-JP" smtClean="0"/>
              <a:t>Speed-up ratios with 4 cores</a:t>
            </a:r>
            <a:endParaRPr lang="ja-JP" altLang="en-US" smtClean="0"/>
          </a:p>
        </p:txBody>
      </p:sp>
      <p:sp>
        <p:nvSpPr>
          <p:cNvPr id="3" name="Content Placeholder 2"/>
          <p:cNvSpPr>
            <a:spLocks noGrp="1"/>
          </p:cNvSpPr>
          <p:nvPr>
            <p:ph idx="1"/>
          </p:nvPr>
        </p:nvSpPr>
        <p:spPr>
          <a:xfrm>
            <a:off x="182563" y="1341438"/>
            <a:ext cx="8686800" cy="1150937"/>
          </a:xfrm>
        </p:spPr>
        <p:txBody>
          <a:bodyPr>
            <a:normAutofit lnSpcReduction="10000"/>
          </a:bodyPr>
          <a:lstStyle/>
          <a:p>
            <a:pPr>
              <a:defRPr/>
            </a:pPr>
            <a:r>
              <a:rPr lang="en-US" altLang="ja-JP" dirty="0" smtClean="0"/>
              <a:t>There </a:t>
            </a:r>
            <a:r>
              <a:rPr lang="en-US" altLang="ja-JP" dirty="0"/>
              <a:t>is no HTM system </a:t>
            </a:r>
            <a:r>
              <a:rPr lang="en-US" altLang="ja-JP" dirty="0" smtClean="0"/>
              <a:t>that is </a:t>
            </a:r>
            <a:r>
              <a:rPr lang="en-US" altLang="ja-JP" dirty="0"/>
              <a:t>more scalable than the others for all of the </a:t>
            </a:r>
            <a:r>
              <a:rPr lang="en-US" altLang="ja-JP" dirty="0" smtClean="0"/>
              <a:t>benchmarks.</a:t>
            </a:r>
          </a:p>
          <a:p>
            <a:pPr lvl="1">
              <a:defRPr/>
            </a:pPr>
            <a:r>
              <a:rPr lang="en-US" altLang="ja-JP" dirty="0" smtClean="0"/>
              <a:t>zEC12 had the highest speed-up ratio on average.</a:t>
            </a:r>
            <a:endParaRPr lang="ja-JP" altLang="en-US" dirty="0"/>
          </a:p>
        </p:txBody>
      </p:sp>
      <p:sp>
        <p:nvSpPr>
          <p:cNvPr id="19460" name="Slide Number Placeholder 3"/>
          <p:cNvSpPr>
            <a:spLocks noGrp="1"/>
          </p:cNvSpPr>
          <p:nvPr>
            <p:ph type="sldNum" sz="quarter" idx="10"/>
          </p:nvPr>
        </p:nvSpPr>
        <p:spPr>
          <a:noFill/>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E6B368C9-80C6-4D25-8317-6E967A433A5A}" type="slidenum">
              <a:rPr lang="ja-JP" altLang="en-US" smtClean="0"/>
              <a:pPr/>
              <a:t>6</a:t>
            </a:fld>
            <a:endParaRPr lang="en-US" altLang="ja-JP" smtClean="0"/>
          </a:p>
        </p:txBody>
      </p:sp>
      <p:sp>
        <p:nvSpPr>
          <p:cNvPr id="19462" name="Rounded Rectangular Callout 9"/>
          <p:cNvSpPr>
            <a:spLocks noChangeArrowheads="1"/>
          </p:cNvSpPr>
          <p:nvPr/>
        </p:nvSpPr>
        <p:spPr bwMode="auto">
          <a:xfrm>
            <a:off x="3635375" y="2520950"/>
            <a:ext cx="2016125" cy="433388"/>
          </a:xfrm>
          <a:prstGeom prst="wedgeRoundRectCallout">
            <a:avLst>
              <a:gd name="adj1" fmla="val -51917"/>
              <a:gd name="adj2" fmla="val 83903"/>
              <a:gd name="adj3" fmla="val 16667"/>
            </a:avLst>
          </a:prstGeom>
          <a:solidFill>
            <a:srgbClr val="0070C0"/>
          </a:solidFill>
          <a:ln>
            <a:noFill/>
          </a:ln>
          <a:extLst>
            <a:ext uri="{91240B29-F687-4F45-9708-019B960494DF}">
              <a14:hiddenLine xmlns:a14="http://schemas.microsoft.com/office/drawing/2010/main" w="12700" algn="ctr">
                <a:solidFill>
                  <a:srgbClr val="000000"/>
                </a:solidFill>
                <a:round/>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Clr>
                <a:schemeClr val="accent2"/>
              </a:buClr>
              <a:buFont typeface="Wingdings" panose="05000000000000000000" pitchFamily="2" charset="2"/>
              <a:buNone/>
            </a:pPr>
            <a:r>
              <a:rPr lang="en-US" altLang="ja-JP" sz="2000" b="1">
                <a:solidFill>
                  <a:schemeClr val="bg1"/>
                </a:solidFill>
              </a:rPr>
              <a:t>POWER8 won!</a:t>
            </a:r>
            <a:endParaRPr lang="ja-JP" altLang="en-US" sz="2000" b="1">
              <a:solidFill>
                <a:schemeClr val="bg1"/>
              </a:solidFill>
            </a:endParaRPr>
          </a:p>
        </p:txBody>
      </p:sp>
      <p:sp>
        <p:nvSpPr>
          <p:cNvPr id="11" name="Rounded Rectangular Callout 10"/>
          <p:cNvSpPr/>
          <p:nvPr/>
        </p:nvSpPr>
        <p:spPr bwMode="auto">
          <a:xfrm>
            <a:off x="755650" y="2516188"/>
            <a:ext cx="2087563" cy="431800"/>
          </a:xfrm>
          <a:prstGeom prst="wedgeRoundRectCallout">
            <a:avLst>
              <a:gd name="adj1" fmla="val -749"/>
              <a:gd name="adj2" fmla="val 307435"/>
              <a:gd name="adj3" fmla="val 16667"/>
            </a:avLst>
          </a:prstGeom>
          <a:solidFill>
            <a:schemeClr val="bg1">
              <a:lumMod val="75000"/>
            </a:schemeClr>
          </a:solidFill>
          <a:ln w="12700" cap="flat" cmpd="sng" algn="ctr">
            <a:noFill/>
            <a:prstDash val="solid"/>
            <a:round/>
            <a:headEnd type="none" w="med" len="med"/>
            <a:tailEnd type="none" w="med" len="med"/>
          </a:ln>
          <a:effectLst/>
          <a:extLst/>
        </p:spPr>
        <p:txBody>
          <a:bodyPr anchor="ctr"/>
          <a:lstStyle/>
          <a:p>
            <a:pPr algn="ctr" eaLnBrk="1" hangingPunct="1">
              <a:spcBef>
                <a:spcPct val="50000"/>
              </a:spcBef>
              <a:buClr>
                <a:schemeClr val="accent2"/>
              </a:buClr>
              <a:buFont typeface="Wingdings" panose="05000000000000000000" pitchFamily="2" charset="2"/>
              <a:buNone/>
              <a:defRPr/>
            </a:pPr>
            <a:r>
              <a:rPr lang="en-US" altLang="ja-JP" sz="2000" b="1" dirty="0" err="1" smtClean="0"/>
              <a:t>Haswell</a:t>
            </a:r>
            <a:r>
              <a:rPr lang="en-US" altLang="ja-JP" sz="2000" b="1" dirty="0" smtClean="0"/>
              <a:t> won</a:t>
            </a:r>
            <a:r>
              <a:rPr lang="en-US" altLang="ja-JP" sz="2000" b="1" dirty="0"/>
              <a:t>!</a:t>
            </a:r>
            <a:endParaRPr lang="ja-JP" altLang="en-US" sz="2000" b="1" dirty="0"/>
          </a:p>
        </p:txBody>
      </p:sp>
      <p:sp>
        <p:nvSpPr>
          <p:cNvPr id="19464" name="Rounded Rectangular Callout 12"/>
          <p:cNvSpPr>
            <a:spLocks noChangeArrowheads="1"/>
          </p:cNvSpPr>
          <p:nvPr/>
        </p:nvSpPr>
        <p:spPr bwMode="auto">
          <a:xfrm>
            <a:off x="5803900" y="2520950"/>
            <a:ext cx="1720850" cy="433388"/>
          </a:xfrm>
          <a:prstGeom prst="wedgeRoundRectCallout">
            <a:avLst>
              <a:gd name="adj1" fmla="val -32801"/>
              <a:gd name="adj2" fmla="val 140972"/>
              <a:gd name="adj3" fmla="val 16667"/>
            </a:avLst>
          </a:prstGeom>
          <a:solidFill>
            <a:srgbClr val="FF0000"/>
          </a:solidFill>
          <a:ln>
            <a:noFill/>
          </a:ln>
          <a:extLst>
            <a:ext uri="{91240B29-F687-4F45-9708-019B960494DF}">
              <a14:hiddenLine xmlns:a14="http://schemas.microsoft.com/office/drawing/2010/main" w="12700" algn="ctr">
                <a:solidFill>
                  <a:srgbClr val="000000"/>
                </a:solidFill>
                <a:round/>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Clr>
                <a:schemeClr val="accent2"/>
              </a:buClr>
              <a:buFont typeface="Wingdings" panose="05000000000000000000" pitchFamily="2" charset="2"/>
              <a:buNone/>
            </a:pPr>
            <a:r>
              <a:rPr lang="en-US" altLang="ja-JP" sz="2000" b="1">
                <a:solidFill>
                  <a:schemeClr val="bg1"/>
                </a:solidFill>
              </a:rPr>
              <a:t>zEC12 won!</a:t>
            </a:r>
            <a:endParaRPr lang="ja-JP" altLang="en-US" sz="2000" b="1">
              <a:solidFill>
                <a:schemeClr val="bg1"/>
              </a:solidFill>
            </a:endParaRPr>
          </a:p>
        </p:txBody>
      </p:sp>
      <p:sp>
        <p:nvSpPr>
          <p:cNvPr id="19465" name="Rounded Rectangular Callout 13"/>
          <p:cNvSpPr>
            <a:spLocks noChangeArrowheads="1"/>
          </p:cNvSpPr>
          <p:nvPr/>
        </p:nvSpPr>
        <p:spPr bwMode="auto">
          <a:xfrm>
            <a:off x="6443663" y="3098800"/>
            <a:ext cx="2425700" cy="431800"/>
          </a:xfrm>
          <a:prstGeom prst="wedgeRoundRectCallout">
            <a:avLst>
              <a:gd name="adj1" fmla="val -36370"/>
              <a:gd name="adj2" fmla="val 352616"/>
              <a:gd name="adj3" fmla="val 16667"/>
            </a:avLst>
          </a:prstGeom>
          <a:solidFill>
            <a:srgbClr val="00B050"/>
          </a:solidFill>
          <a:ln>
            <a:noFill/>
          </a:ln>
          <a:extLst>
            <a:ext uri="{91240B29-F687-4F45-9708-019B960494DF}">
              <a14:hiddenLine xmlns:a14="http://schemas.microsoft.com/office/drawing/2010/main" w="12700" algn="ctr">
                <a:solidFill>
                  <a:srgbClr val="000000"/>
                </a:solidFill>
                <a:round/>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Clr>
                <a:schemeClr val="accent2"/>
              </a:buClr>
              <a:buFont typeface="Wingdings" panose="05000000000000000000" pitchFamily="2" charset="2"/>
              <a:buNone/>
            </a:pPr>
            <a:r>
              <a:rPr lang="en-US" altLang="ja-JP" sz="2000" b="1">
                <a:solidFill>
                  <a:schemeClr val="bg1"/>
                </a:solidFill>
              </a:rPr>
              <a:t>Blue Gene/Q won!</a:t>
            </a:r>
            <a:endParaRPr lang="ja-JP" altLang="en-US" sz="2000" b="1">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ja-JP" smtClean="0"/>
              <a:t>vacation-low with 4 cores</a:t>
            </a:r>
            <a:endParaRPr lang="ja-JP" altLang="en-US" smtClean="0"/>
          </a:p>
        </p:txBody>
      </p:sp>
      <p:sp>
        <p:nvSpPr>
          <p:cNvPr id="3" name="Content Placeholder 2"/>
          <p:cNvSpPr>
            <a:spLocks noGrp="1"/>
          </p:cNvSpPr>
          <p:nvPr>
            <p:ph idx="1"/>
          </p:nvPr>
        </p:nvSpPr>
        <p:spPr>
          <a:xfrm>
            <a:off x="182563" y="1412875"/>
            <a:ext cx="8686800" cy="1800101"/>
          </a:xfrm>
        </p:spPr>
        <p:txBody>
          <a:bodyPr>
            <a:normAutofit/>
          </a:bodyPr>
          <a:lstStyle/>
          <a:p>
            <a:pPr>
              <a:defRPr/>
            </a:pPr>
            <a:r>
              <a:rPr lang="en-US" altLang="ja-JP" dirty="0"/>
              <a:t>Blue Gene/Q had high transaction begin/end overhead.</a:t>
            </a:r>
          </a:p>
          <a:p>
            <a:pPr lvl="1">
              <a:defRPr/>
            </a:pPr>
            <a:r>
              <a:rPr lang="en-US" altLang="ja-JP" dirty="0"/>
              <a:t>SW register </a:t>
            </a:r>
            <a:r>
              <a:rPr lang="en-US" altLang="ja-JP" dirty="0" err="1"/>
              <a:t>checkpointing</a:t>
            </a:r>
            <a:r>
              <a:rPr lang="en-US" altLang="ja-JP" dirty="0"/>
              <a:t>, system calls to begin/end transactions, etc.</a:t>
            </a:r>
          </a:p>
          <a:p>
            <a:pPr>
              <a:defRPr/>
            </a:pPr>
            <a:r>
              <a:rPr lang="en-US" altLang="ja-JP" dirty="0"/>
              <a:t>POWER8 had many capacity-overflow aborts.</a:t>
            </a:r>
          </a:p>
          <a:p>
            <a:pPr lvl="1">
              <a:defRPr/>
            </a:pPr>
            <a:r>
              <a:rPr lang="en-US" altLang="ja-JP" dirty="0"/>
              <a:t>Fallback to locking caused many lock-conflict aborts.</a:t>
            </a:r>
            <a:endParaRPr lang="ja-JP" altLang="en-US" dirty="0"/>
          </a:p>
        </p:txBody>
      </p:sp>
      <p:sp>
        <p:nvSpPr>
          <p:cNvPr id="20484" name="Slide Number Placeholder 3"/>
          <p:cNvSpPr>
            <a:spLocks noGrp="1"/>
          </p:cNvSpPr>
          <p:nvPr>
            <p:ph type="sldNum" sz="quarter" idx="10"/>
          </p:nvPr>
        </p:nvSpPr>
        <p:spPr>
          <a:noFill/>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9E07BD4D-CF78-46C1-989D-0548F6C50E51}" type="slidenum">
              <a:rPr lang="ja-JP" altLang="en-US" smtClean="0"/>
              <a:pPr/>
              <a:t>7</a:t>
            </a:fld>
            <a:endParaRPr lang="en-US" altLang="ja-JP" smtClean="0"/>
          </a:p>
        </p:txBody>
      </p:sp>
      <p:graphicFrame>
        <p:nvGraphicFramePr>
          <p:cNvPr id="9" name="Chart 8"/>
          <p:cNvGraphicFramePr>
            <a:graphicFrameLocks/>
          </p:cNvGraphicFramePr>
          <p:nvPr>
            <p:extLst>
              <p:ext uri="{D42A27DB-BD31-4B8C-83A1-F6EECF244321}">
                <p14:modId xmlns:p14="http://schemas.microsoft.com/office/powerpoint/2010/main" val="3566087283"/>
              </p:ext>
            </p:extLst>
          </p:nvPr>
        </p:nvGraphicFramePr>
        <p:xfrm>
          <a:off x="285749" y="3789040"/>
          <a:ext cx="3400426"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2553011110"/>
              </p:ext>
            </p:extLst>
          </p:nvPr>
        </p:nvGraphicFramePr>
        <p:xfrm>
          <a:off x="3705225" y="3789040"/>
          <a:ext cx="5153025"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66791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mtClean="0"/>
              <a:t>kmeans-low with 4 cores</a:t>
            </a:r>
            <a:endParaRPr lang="ja-JP" altLang="en-US" smtClean="0"/>
          </a:p>
        </p:txBody>
      </p:sp>
      <p:sp>
        <p:nvSpPr>
          <p:cNvPr id="3" name="Content Placeholder 2"/>
          <p:cNvSpPr>
            <a:spLocks noGrp="1"/>
          </p:cNvSpPr>
          <p:nvPr>
            <p:ph idx="1"/>
          </p:nvPr>
        </p:nvSpPr>
        <p:spPr>
          <a:xfrm>
            <a:off x="182563" y="1412875"/>
            <a:ext cx="8686800" cy="2447925"/>
          </a:xfrm>
        </p:spPr>
        <p:txBody>
          <a:bodyPr>
            <a:normAutofit lnSpcReduction="10000"/>
          </a:bodyPr>
          <a:lstStyle/>
          <a:p>
            <a:pPr>
              <a:defRPr/>
            </a:pPr>
            <a:r>
              <a:rPr lang="en-US" altLang="ja-JP" dirty="0"/>
              <a:t>zEC12 had many cache-fetch related aborts which are categorized into “Other”.</a:t>
            </a:r>
          </a:p>
          <a:p>
            <a:pPr lvl="1">
              <a:defRPr/>
            </a:pPr>
            <a:r>
              <a:rPr lang="en-US" altLang="ja-JP" dirty="0"/>
              <a:t>These aborts should be unnecessary though the meaning of this abort reason is not fully disclosed.</a:t>
            </a:r>
            <a:endParaRPr lang="ja-JP" altLang="en-US" dirty="0"/>
          </a:p>
          <a:p>
            <a:pPr>
              <a:defRPr/>
            </a:pPr>
            <a:r>
              <a:rPr lang="en-US" altLang="ja-JP" dirty="0" err="1" smtClean="0"/>
              <a:t>Haswell</a:t>
            </a:r>
            <a:r>
              <a:rPr lang="en-US" altLang="ja-JP" dirty="0" smtClean="0"/>
              <a:t> had many data conflicts on the </a:t>
            </a:r>
            <a:r>
              <a:rPr lang="en-US" altLang="ja-JP" dirty="0" err="1" smtClean="0"/>
              <a:t>prefetched</a:t>
            </a:r>
            <a:r>
              <a:rPr lang="en-US" altLang="ja-JP" dirty="0" smtClean="0"/>
              <a:t> cache lines which data are not used in the program.</a:t>
            </a:r>
          </a:p>
          <a:p>
            <a:pPr lvl="1">
              <a:defRPr/>
            </a:pPr>
            <a:r>
              <a:rPr lang="en-US" altLang="ja-JP" dirty="0" smtClean="0"/>
              <a:t>Disabling </a:t>
            </a:r>
            <a:r>
              <a:rPr lang="en-US" altLang="ja-JP" dirty="0" err="1" smtClean="0"/>
              <a:t>prefetch</a:t>
            </a:r>
            <a:r>
              <a:rPr lang="en-US" altLang="ja-JP" dirty="0" smtClean="0"/>
              <a:t> improved the speed-up ratio to 4.1.</a:t>
            </a:r>
          </a:p>
        </p:txBody>
      </p:sp>
      <p:sp>
        <p:nvSpPr>
          <p:cNvPr id="21508" name="Slide Number Placeholder 3"/>
          <p:cNvSpPr>
            <a:spLocks noGrp="1"/>
          </p:cNvSpPr>
          <p:nvPr>
            <p:ph type="sldNum" sz="quarter" idx="10"/>
          </p:nvPr>
        </p:nvSpPr>
        <p:spPr>
          <a:noFill/>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5DDED50B-EAF2-484E-85EE-6EC610E77CB2}" type="slidenum">
              <a:rPr lang="ja-JP" altLang="en-US" smtClean="0"/>
              <a:pPr/>
              <a:t>8</a:t>
            </a:fld>
            <a:endParaRPr lang="en-US" altLang="ja-JP" smtClean="0"/>
          </a:p>
        </p:txBody>
      </p:sp>
      <p:graphicFrame>
        <p:nvGraphicFramePr>
          <p:cNvPr id="9" name="Chart 8"/>
          <p:cNvGraphicFramePr>
            <a:graphicFrameLocks/>
          </p:cNvGraphicFramePr>
          <p:nvPr>
            <p:extLst>
              <p:ext uri="{D42A27DB-BD31-4B8C-83A1-F6EECF244321}">
                <p14:modId xmlns:p14="http://schemas.microsoft.com/office/powerpoint/2010/main" val="728662773"/>
              </p:ext>
            </p:extLst>
          </p:nvPr>
        </p:nvGraphicFramePr>
        <p:xfrm>
          <a:off x="285749" y="3782144"/>
          <a:ext cx="3400426"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300562434"/>
              </p:ext>
            </p:extLst>
          </p:nvPr>
        </p:nvGraphicFramePr>
        <p:xfrm>
          <a:off x="3705225" y="3782144"/>
          <a:ext cx="5153025" cy="2743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dirty="0" err="1" smtClean="0"/>
              <a:t>yada</a:t>
            </a:r>
            <a:r>
              <a:rPr lang="en-US" altLang="ja-JP" dirty="0" smtClean="0"/>
              <a:t> with 4 cores</a:t>
            </a:r>
            <a:endParaRPr lang="ja-JP" altLang="en-US" dirty="0" smtClean="0"/>
          </a:p>
        </p:txBody>
      </p:sp>
      <p:sp>
        <p:nvSpPr>
          <p:cNvPr id="3" name="Content Placeholder 2"/>
          <p:cNvSpPr>
            <a:spLocks noGrp="1"/>
          </p:cNvSpPr>
          <p:nvPr>
            <p:ph idx="1"/>
          </p:nvPr>
        </p:nvSpPr>
        <p:spPr>
          <a:xfrm>
            <a:off x="182563" y="1412875"/>
            <a:ext cx="8686800" cy="2016125"/>
          </a:xfrm>
        </p:spPr>
        <p:txBody>
          <a:bodyPr>
            <a:normAutofit/>
          </a:bodyPr>
          <a:lstStyle/>
          <a:p>
            <a:pPr>
              <a:defRPr/>
            </a:pPr>
            <a:r>
              <a:rPr lang="en-US" altLang="ja-JP" dirty="0" smtClean="0"/>
              <a:t>Only Blue Gene/Q improved the performance over              the sequential execution.</a:t>
            </a:r>
          </a:p>
          <a:p>
            <a:pPr>
              <a:defRPr/>
            </a:pPr>
            <a:r>
              <a:rPr lang="en-US" altLang="ja-JP" dirty="0" smtClean="0"/>
              <a:t>Transactional-store capacities of zEC12 and </a:t>
            </a:r>
            <a:r>
              <a:rPr lang="en-US" altLang="ja-JP" dirty="0" err="1" smtClean="0"/>
              <a:t>Haswell</a:t>
            </a:r>
            <a:r>
              <a:rPr lang="en-US" altLang="ja-JP" dirty="0" smtClean="0"/>
              <a:t> seem to be insufficient.</a:t>
            </a:r>
          </a:p>
          <a:p>
            <a:pPr lvl="1">
              <a:defRPr/>
            </a:pPr>
            <a:r>
              <a:rPr lang="en-US" altLang="ja-JP" dirty="0" smtClean="0"/>
              <a:t>Transactional-load capacities seem to be sufficient.</a:t>
            </a:r>
            <a:endParaRPr lang="ja-JP" altLang="en-US" dirty="0"/>
          </a:p>
        </p:txBody>
      </p:sp>
      <p:sp>
        <p:nvSpPr>
          <p:cNvPr id="21508" name="Slide Number Placeholder 3"/>
          <p:cNvSpPr>
            <a:spLocks noGrp="1"/>
          </p:cNvSpPr>
          <p:nvPr>
            <p:ph type="sldNum" sz="quarter" idx="10"/>
          </p:nvPr>
        </p:nvSpPr>
        <p:spPr>
          <a:noFill/>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5DDED50B-EAF2-484E-85EE-6EC610E77CB2}" type="slidenum">
              <a:rPr lang="ja-JP" altLang="en-US" smtClean="0"/>
              <a:pPr/>
              <a:t>9</a:t>
            </a:fld>
            <a:endParaRPr lang="en-US" altLang="ja-JP" smtClean="0"/>
          </a:p>
        </p:txBody>
      </p:sp>
      <p:graphicFrame>
        <p:nvGraphicFramePr>
          <p:cNvPr id="9" name="Chart 8"/>
          <p:cNvGraphicFramePr>
            <a:graphicFrameLocks/>
          </p:cNvGraphicFramePr>
          <p:nvPr>
            <p:extLst>
              <p:ext uri="{D42A27DB-BD31-4B8C-83A1-F6EECF244321}">
                <p14:modId xmlns:p14="http://schemas.microsoft.com/office/powerpoint/2010/main" val="1479245722"/>
              </p:ext>
            </p:extLst>
          </p:nvPr>
        </p:nvGraphicFramePr>
        <p:xfrm>
          <a:off x="285749" y="3782144"/>
          <a:ext cx="3400426"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476500241"/>
              </p:ext>
            </p:extLst>
          </p:nvPr>
        </p:nvGraphicFramePr>
        <p:xfrm>
          <a:off x="3705225" y="3782144"/>
          <a:ext cx="5153025"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7171284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gt;&lt;Slide id=&quot;257&quot; dur=&quot;1.332&quot;/&gt;&lt;/Timings&gt;&lt;/WMTools&gt;"/>
</p:tagLst>
</file>

<file path=ppt/theme/theme1.xml><?xml version="1.0" encoding="utf-8"?>
<a:theme xmlns:a="http://schemas.openxmlformats.org/drawingml/2006/main" name="WhiteTemplate">
  <a:themeElements>
    <a:clrScheme name="WhiteTemplate 1">
      <a:dk1>
        <a:srgbClr val="000000"/>
      </a:dk1>
      <a:lt1>
        <a:srgbClr val="FFFFFF"/>
      </a:lt1>
      <a:dk2>
        <a:srgbClr val="000000"/>
      </a:dk2>
      <a:lt2>
        <a:srgbClr val="808080"/>
      </a:lt2>
      <a:accent1>
        <a:srgbClr val="7889FB"/>
      </a:accent1>
      <a:accent2>
        <a:srgbClr val="009999"/>
      </a:accent2>
      <a:accent3>
        <a:srgbClr val="FFFFFF"/>
      </a:accent3>
      <a:accent4>
        <a:srgbClr val="000000"/>
      </a:accent4>
      <a:accent5>
        <a:srgbClr val="BEC4FD"/>
      </a:accent5>
      <a:accent6>
        <a:srgbClr val="008A8A"/>
      </a:accent6>
      <a:hlink>
        <a:srgbClr val="7889FB"/>
      </a:hlink>
      <a:folHlink>
        <a:srgbClr val="9900CC"/>
      </a:folHlink>
    </a:clrScheme>
    <a:fontScheme name="White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
            <a:schemeClr val="accent2"/>
          </a:buClr>
          <a:buSzTx/>
          <a:buFont typeface="Wingdings" panose="05000000000000000000" pitchFamily="2" charset="2"/>
          <a:buNone/>
          <a:tabLst/>
          <a:defRPr kumimoji="0"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
            <a:schemeClr val="accent2"/>
          </a:buClr>
          <a:buSzTx/>
          <a:buFont typeface="Wingdings" panose="05000000000000000000" pitchFamily="2" charset="2"/>
          <a:buNone/>
          <a:tabLst/>
          <a:defRPr kumimoji="0"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WhiteTemplate 1">
        <a:dk1>
          <a:srgbClr val="000000"/>
        </a:dk1>
        <a:lt1>
          <a:srgbClr val="FFFFFF"/>
        </a:lt1>
        <a:dk2>
          <a:srgbClr val="000000"/>
        </a:dk2>
        <a:lt2>
          <a:srgbClr val="808080"/>
        </a:lt2>
        <a:accent1>
          <a:srgbClr val="7889FB"/>
        </a:accent1>
        <a:accent2>
          <a:srgbClr val="009999"/>
        </a:accent2>
        <a:accent3>
          <a:srgbClr val="FFFFFF"/>
        </a:accent3>
        <a:accent4>
          <a:srgbClr val="000000"/>
        </a:accent4>
        <a:accent5>
          <a:srgbClr val="BEC4FD"/>
        </a:accent5>
        <a:accent6>
          <a:srgbClr val="008A8A"/>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12007</TotalTime>
  <Words>2236</Words>
  <Application>Microsoft Office PowerPoint</Application>
  <PresentationFormat>On-screen Show (4:3)</PresentationFormat>
  <Paragraphs>194</Paragraphs>
  <Slides>15</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ＭＳ Ｐゴシック</vt:lpstr>
      <vt:lpstr>MS UI Gothic</vt:lpstr>
      <vt:lpstr>Arial</vt:lpstr>
      <vt:lpstr>Wingdings</vt:lpstr>
      <vt:lpstr>WhiteTemplate</vt:lpstr>
      <vt:lpstr>我々のISCA2015論文のTime-to-Accept  Quantitative Comparison of Hardware Transactional Memory for Blue Gene/Q, zEnterprise EC12, Intel Core, and POWER8.</vt:lpstr>
      <vt:lpstr>概要</vt:lpstr>
      <vt:lpstr>PowerPoint Presentation</vt:lpstr>
      <vt:lpstr>Motivation</vt:lpstr>
      <vt:lpstr>Goal</vt:lpstr>
      <vt:lpstr>Speed-up ratios with 4 cores</vt:lpstr>
      <vt:lpstr>vacation-low with 4 cores</vt:lpstr>
      <vt:lpstr>kmeans-low with 4 cores</vt:lpstr>
      <vt:lpstr>yada with 4 cores</vt:lpstr>
      <vt:lpstr>Recommendation for Next HTM Systems</vt:lpstr>
      <vt:lpstr>PowerPoint Presentation</vt:lpstr>
      <vt:lpstr>ISCA2015へのTime-to-Accept</vt:lpstr>
      <vt:lpstr>Q. 通すのに苦労した点  A. 新規性を示すこと</vt:lpstr>
      <vt:lpstr>Acceptされた理由（私見）</vt:lpstr>
      <vt:lpstr>Lessons Learned</vt:lpstr>
    </vt:vector>
  </TitlesOfParts>
  <Manager/>
  <Company>IBM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nakaike</dc:creator>
  <dc:description>2/1/07 Executive Business Institute</dc:description>
  <cp:lastModifiedBy>Takuya Nakaike</cp:lastModifiedBy>
  <cp:revision>1957</cp:revision>
  <cp:lastPrinted>2015-06-11T09:18:28Z</cp:lastPrinted>
  <dcterms:created xsi:type="dcterms:W3CDTF">2011-03-24T03:19:46Z</dcterms:created>
  <dcterms:modified xsi:type="dcterms:W3CDTF">2015-08-18T06:19:45Z</dcterms:modified>
  <cp:category>IBM template</cp:category>
</cp:coreProperties>
</file>