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5"/>
  </p:notesMasterIdLst>
  <p:sldIdLst>
    <p:sldId id="376" r:id="rId2"/>
    <p:sldId id="377" r:id="rId3"/>
    <p:sldId id="380" r:id="rId4"/>
    <p:sldId id="378" r:id="rId5"/>
    <p:sldId id="379" r:id="rId6"/>
    <p:sldId id="381" r:id="rId7"/>
    <p:sldId id="403" r:id="rId8"/>
    <p:sldId id="405" r:id="rId9"/>
    <p:sldId id="384" r:id="rId10"/>
    <p:sldId id="257" r:id="rId11"/>
    <p:sldId id="313" r:id="rId12"/>
    <p:sldId id="415" r:id="rId13"/>
    <p:sldId id="321" r:id="rId14"/>
    <p:sldId id="322" r:id="rId15"/>
    <p:sldId id="387" r:id="rId16"/>
    <p:sldId id="260" r:id="rId17"/>
    <p:sldId id="391" r:id="rId18"/>
    <p:sldId id="390" r:id="rId19"/>
    <p:sldId id="392" r:id="rId20"/>
    <p:sldId id="393" r:id="rId21"/>
    <p:sldId id="422" r:id="rId22"/>
    <p:sldId id="396" r:id="rId23"/>
    <p:sldId id="397" r:id="rId24"/>
    <p:sldId id="398" r:id="rId25"/>
    <p:sldId id="400" r:id="rId26"/>
    <p:sldId id="399" r:id="rId27"/>
    <p:sldId id="402" r:id="rId28"/>
    <p:sldId id="406" r:id="rId29"/>
    <p:sldId id="407" r:id="rId30"/>
    <p:sldId id="408" r:id="rId31"/>
    <p:sldId id="409" r:id="rId32"/>
    <p:sldId id="410" r:id="rId33"/>
    <p:sldId id="411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61E1619C-FFF3-40C8-ABAC-5B115057A2FF}">
          <p14:sldIdLst>
            <p14:sldId id="376"/>
            <p14:sldId id="377"/>
            <p14:sldId id="380"/>
            <p14:sldId id="378"/>
            <p14:sldId id="379"/>
            <p14:sldId id="381"/>
            <p14:sldId id="403"/>
            <p14:sldId id="405"/>
          </p14:sldIdLst>
        </p14:section>
        <p14:section name="MICRO発表時" id="{821274D9-A84F-400B-BC9F-27F2816BC836}">
          <p14:sldIdLst>
            <p14:sldId id="384"/>
            <p14:sldId id="257"/>
            <p14:sldId id="313"/>
            <p14:sldId id="415"/>
            <p14:sldId id="321"/>
            <p14:sldId id="322"/>
            <p14:sldId id="387"/>
            <p14:sldId id="260"/>
          </p14:sldIdLst>
        </p14:section>
        <p14:section name="歴史" id="{9AE524CD-BA90-43D7-A67F-2CF7408BC2A3}">
          <p14:sldIdLst>
            <p14:sldId id="391"/>
            <p14:sldId id="390"/>
            <p14:sldId id="392"/>
            <p14:sldId id="393"/>
            <p14:sldId id="422"/>
            <p14:sldId id="396"/>
            <p14:sldId id="397"/>
            <p14:sldId id="398"/>
            <p14:sldId id="400"/>
            <p14:sldId id="399"/>
            <p14:sldId id="402"/>
            <p14:sldId id="406"/>
            <p14:sldId id="407"/>
            <p14:sldId id="408"/>
            <p14:sldId id="409"/>
            <p14:sldId id="410"/>
          </p14:sldIdLst>
        </p14:section>
        <p14:section name="まとめ" id="{24172E34-C190-45D5-BF1F-A06B6D4101F5}">
          <p14:sldIdLst>
            <p14:sldId id="4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2561"/>
    <a:srgbClr val="6666FF"/>
    <a:srgbClr val="3333CC"/>
    <a:srgbClr val="FDAA57"/>
    <a:srgbClr val="FFCC99"/>
    <a:srgbClr val="E1E1FF"/>
    <a:srgbClr val="9999FF"/>
    <a:srgbClr val="FF7C80"/>
    <a:srgbClr val="FFE1E1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6862" autoAdjust="0"/>
  </p:normalViewPr>
  <p:slideViewPr>
    <p:cSldViewPr>
      <p:cViewPr varScale="1">
        <p:scale>
          <a:sx n="73" d="100"/>
          <a:sy n="73" d="100"/>
        </p:scale>
        <p:origin x="4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386" y="62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E53D4-1A7B-4FFE-8A95-4265B045F058}" type="datetimeFigureOut">
              <a:rPr kumimoji="1" lang="ja-JP" altLang="en-US" smtClean="0"/>
              <a:t>2015/8/18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8971" y="161951"/>
            <a:ext cx="5220058" cy="391504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F4D4-1F28-49A5-8AEE-E46B08553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2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07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51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76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7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3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3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31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88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31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258988"/>
            <a:ext cx="7199312" cy="126001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968" y="4149007"/>
            <a:ext cx="7200080" cy="1440017"/>
          </a:xfrm>
        </p:spPr>
        <p:txBody>
          <a:bodyPr anchor="b"/>
          <a:lstStyle>
            <a:lvl1pPr mar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73394" y="1052513"/>
            <a:ext cx="144463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flipH="1">
            <a:off x="1638582" y="1989138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33757" y="765175"/>
            <a:ext cx="73025" cy="43338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flipH="1">
            <a:off x="702315" y="3644900"/>
            <a:ext cx="358775" cy="1444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flipH="1">
            <a:off x="701957" y="1484313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flipH="1">
            <a:off x="773394" y="1484313"/>
            <a:ext cx="144463" cy="144462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flipH="1">
            <a:off x="1421094" y="1557338"/>
            <a:ext cx="73025" cy="288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 flipH="1">
            <a:off x="1423040" y="3644900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 flipH="1">
            <a:off x="991240" y="4005263"/>
            <a:ext cx="574675" cy="144462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flipH="1">
            <a:off x="1423040" y="4005263"/>
            <a:ext cx="69850" cy="144462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flipH="1">
            <a:off x="1133757" y="1700213"/>
            <a:ext cx="144462" cy="288925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73753" y="4508500"/>
            <a:ext cx="73025" cy="108108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flipH="1">
            <a:off x="341953" y="4508500"/>
            <a:ext cx="288925" cy="144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 flipH="1">
            <a:off x="557853" y="4005263"/>
            <a:ext cx="144462" cy="2159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3850" y="3603625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3850" y="2133600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 flipV="1">
            <a:off x="5471959" y="5619750"/>
            <a:ext cx="3240087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400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959" y="548968"/>
            <a:ext cx="7830086" cy="81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>
          <a:xfrm>
            <a:off x="881959" y="1448978"/>
            <a:ext cx="7920088" cy="5220057"/>
          </a:xfrm>
        </p:spPr>
        <p:txBody>
          <a:bodyPr/>
          <a:lstStyle>
            <a:lvl1pPr>
              <a:spcAft>
                <a:spcPts val="600"/>
              </a:spcAft>
              <a:defRPr>
                <a:latin typeface="+mn-lt"/>
              </a:defRPr>
            </a:lvl1pPr>
            <a:lvl2pPr>
              <a:spcBef>
                <a:spcPts val="600"/>
              </a:spcBef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03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959" y="548968"/>
            <a:ext cx="7920088" cy="8100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48978"/>
            <a:ext cx="3848100" cy="5131210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62001" y="1448977"/>
            <a:ext cx="3848100" cy="4813787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4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959" y="548968"/>
            <a:ext cx="7920088" cy="8100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>
                <a:solidFill>
                  <a:srgbClr val="25256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0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1959" y="1448978"/>
            <a:ext cx="8010089" cy="522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flipH="1" flipV="1">
            <a:off x="8577000" y="6668997"/>
            <a:ext cx="450000" cy="4571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8891999" y="6444000"/>
            <a:ext cx="45719" cy="3150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flipH="1">
            <a:off x="8891997" y="6669000"/>
            <a:ext cx="45719" cy="45719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7000" y="6354000"/>
            <a:ext cx="72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>
                <a:solidFill>
                  <a:srgbClr val="261F7D"/>
                </a:solidFill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959" y="548968"/>
            <a:ext cx="7830085" cy="81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41" name="Rectangle 10"/>
          <p:cNvSpPr>
            <a:spLocks noChangeArrowheads="1"/>
          </p:cNvSpPr>
          <p:nvPr userDrawn="1"/>
        </p:nvSpPr>
        <p:spPr bwMode="auto">
          <a:xfrm flipH="1">
            <a:off x="900113" y="1340567"/>
            <a:ext cx="214312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Rectangle 11"/>
          <p:cNvSpPr>
            <a:spLocks noChangeArrowheads="1"/>
          </p:cNvSpPr>
          <p:nvPr userDrawn="1"/>
        </p:nvSpPr>
        <p:spPr bwMode="auto">
          <a:xfrm flipH="1">
            <a:off x="539750" y="1340567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Rectangle 12"/>
          <p:cNvSpPr>
            <a:spLocks noChangeArrowheads="1"/>
          </p:cNvSpPr>
          <p:nvPr userDrawn="1"/>
        </p:nvSpPr>
        <p:spPr bwMode="auto">
          <a:xfrm flipH="1">
            <a:off x="395288" y="1700930"/>
            <a:ext cx="287337" cy="71437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Rectangle 13"/>
          <p:cNvSpPr>
            <a:spLocks noChangeArrowheads="1"/>
          </p:cNvSpPr>
          <p:nvPr userDrawn="1"/>
        </p:nvSpPr>
        <p:spPr bwMode="auto">
          <a:xfrm flipH="1">
            <a:off x="539750" y="1950167"/>
            <a:ext cx="69850" cy="71438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Rectangle 14"/>
          <p:cNvSpPr>
            <a:spLocks noChangeArrowheads="1"/>
          </p:cNvSpPr>
          <p:nvPr userDrawn="1"/>
        </p:nvSpPr>
        <p:spPr bwMode="auto">
          <a:xfrm>
            <a:off x="323850" y="1627905"/>
            <a:ext cx="73025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Rectangle 18"/>
          <p:cNvSpPr>
            <a:spLocks noChangeArrowheads="1"/>
          </p:cNvSpPr>
          <p:nvPr userDrawn="1"/>
        </p:nvSpPr>
        <p:spPr bwMode="auto">
          <a:xfrm>
            <a:off x="304800" y="1340567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Rectangle 4"/>
          <p:cNvSpPr>
            <a:spLocks noChangeArrowheads="1"/>
          </p:cNvSpPr>
          <p:nvPr userDrawn="1"/>
        </p:nvSpPr>
        <p:spPr bwMode="auto">
          <a:xfrm>
            <a:off x="828675" y="115581"/>
            <a:ext cx="71438" cy="431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Rectangle 5"/>
          <p:cNvSpPr>
            <a:spLocks noChangeArrowheads="1"/>
          </p:cNvSpPr>
          <p:nvPr userDrawn="1"/>
        </p:nvSpPr>
        <p:spPr bwMode="auto">
          <a:xfrm flipH="1">
            <a:off x="1260475" y="475943"/>
            <a:ext cx="144463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" name="Rectangle 6"/>
          <p:cNvSpPr>
            <a:spLocks noChangeArrowheads="1"/>
          </p:cNvSpPr>
          <p:nvPr userDrawn="1"/>
        </p:nvSpPr>
        <p:spPr bwMode="auto">
          <a:xfrm flipH="1">
            <a:off x="684213" y="331481"/>
            <a:ext cx="358775" cy="7302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Rectangle 7"/>
          <p:cNvSpPr>
            <a:spLocks noChangeArrowheads="1"/>
          </p:cNvSpPr>
          <p:nvPr userDrawn="1"/>
        </p:nvSpPr>
        <p:spPr bwMode="auto">
          <a:xfrm flipH="1">
            <a:off x="828675" y="331481"/>
            <a:ext cx="71438" cy="73025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Rectangle 8"/>
          <p:cNvSpPr>
            <a:spLocks noChangeArrowheads="1"/>
          </p:cNvSpPr>
          <p:nvPr userDrawn="1"/>
        </p:nvSpPr>
        <p:spPr bwMode="auto">
          <a:xfrm flipH="1">
            <a:off x="611955" y="0"/>
            <a:ext cx="90001" cy="25627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" name="Rectangle 9"/>
          <p:cNvSpPr>
            <a:spLocks noChangeArrowheads="1"/>
          </p:cNvSpPr>
          <p:nvPr userDrawn="1"/>
        </p:nvSpPr>
        <p:spPr bwMode="auto">
          <a:xfrm flipH="1">
            <a:off x="468313" y="331481"/>
            <a:ext cx="73025" cy="217487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" name="Rectangle 19"/>
          <p:cNvSpPr>
            <a:spLocks noChangeArrowheads="1"/>
          </p:cNvSpPr>
          <p:nvPr userDrawn="1"/>
        </p:nvSpPr>
        <p:spPr bwMode="auto">
          <a:xfrm>
            <a:off x="304800" y="506106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67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252561"/>
          </a:solidFill>
          <a:latin typeface="+mn-lt"/>
          <a:ea typeface="メイリオ" pitchFamily="50" charset="-128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288000" indent="-288000" algn="l" rtl="0" eaLnBrk="1" fontAlgn="base" hangingPunct="1">
        <a:lnSpc>
          <a:spcPct val="110000"/>
        </a:lnSpc>
        <a:spcBef>
          <a:spcPts val="2400"/>
        </a:spcBef>
        <a:spcAft>
          <a:spcPts val="600"/>
        </a:spcAft>
        <a:buClr>
          <a:srgbClr val="6666FF"/>
        </a:buClr>
        <a:buFont typeface="Wingdings" panose="05000000000000000000" pitchFamily="2" charset="2"/>
        <a:buChar char="n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1pPr>
      <a:lvl2pPr marL="576000" indent="-28800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rgbClr val="F27679"/>
        </a:buClr>
        <a:buFont typeface="Wingdings" panose="05000000000000000000" pitchFamily="2" charset="2"/>
        <a:buChar char="u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2pPr>
      <a:lvl3pPr marL="864000" indent="-288000" algn="l" rtl="0" eaLnBrk="1" fontAlgn="base" hangingPunct="1">
        <a:lnSpc>
          <a:spcPct val="110000"/>
        </a:lnSpc>
        <a:spcBef>
          <a:spcPts val="300"/>
        </a:spcBef>
        <a:spcAft>
          <a:spcPts val="100"/>
        </a:spcAft>
        <a:buClr>
          <a:srgbClr val="FDAA57"/>
        </a:buClr>
        <a:buFont typeface="Wingdings" pitchFamily="2" charset="2"/>
        <a:buChar char="l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3pPr>
      <a:lvl4pPr marL="1152000" indent="-288000" algn="l" rtl="0" eaLnBrk="1" fontAlgn="base" hangingPunct="1">
        <a:lnSpc>
          <a:spcPct val="110000"/>
        </a:lnSpc>
        <a:spcBef>
          <a:spcPts val="300"/>
        </a:spcBef>
        <a:spcAft>
          <a:spcPts val="100"/>
        </a:spcAft>
        <a:buClr>
          <a:srgbClr val="6666FF"/>
        </a:buClr>
        <a:buSzPct val="70000"/>
        <a:buFont typeface="Segoe UI" panose="020B0502040204020203" pitchFamily="34" charset="0"/>
        <a:buChar char="○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4pPr>
      <a:lvl5pPr marL="1440000" indent="-288000" algn="l" rtl="0" eaLnBrk="1" fontAlgn="base" hangingPunct="1">
        <a:lnSpc>
          <a:spcPct val="110000"/>
        </a:lnSpc>
        <a:spcBef>
          <a:spcPts val="300"/>
        </a:spcBef>
        <a:spcAft>
          <a:spcPts val="100"/>
        </a:spcAft>
        <a:buClr>
          <a:srgbClr val="F27679"/>
        </a:buClr>
        <a:buSzPct val="70000"/>
        <a:buFont typeface="Segoe UI" panose="020B0502040204020203" pitchFamily="34" charset="0"/>
        <a:buChar char="○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5pPr>
      <a:lvl6pPr marL="25146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SWoPP</a:t>
            </a:r>
            <a:r>
              <a:rPr kumimoji="1" lang="en-US" altLang="ja-JP" dirty="0" smtClean="0"/>
              <a:t> 2015 </a:t>
            </a:r>
            <a:r>
              <a:rPr kumimoji="1" lang="en-US" altLang="ja-JP" dirty="0" err="1" smtClean="0"/>
              <a:t>BoF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1968" y="4149007"/>
            <a:ext cx="7020078" cy="1440017"/>
          </a:xfrm>
        </p:spPr>
        <p:txBody>
          <a:bodyPr/>
          <a:lstStyle/>
          <a:p>
            <a:r>
              <a:rPr kumimoji="1" lang="ja-JP" altLang="en-US" dirty="0" smtClean="0"/>
              <a:t>名古屋大学 </a:t>
            </a:r>
            <a:r>
              <a:rPr lang="ja-JP" altLang="en-US" dirty="0" smtClean="0"/>
              <a:t>塩谷</a:t>
            </a:r>
            <a:r>
              <a:rPr lang="ja-JP" altLang="en-US" dirty="0"/>
              <a:t>亮太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7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1957" y="548968"/>
            <a:ext cx="8010088" cy="810008"/>
          </a:xfrm>
        </p:spPr>
        <p:txBody>
          <a:bodyPr anchor="ctr">
            <a:noAutofit/>
          </a:bodyPr>
          <a:lstStyle/>
          <a:p>
            <a:r>
              <a:rPr lang="ja-JP" altLang="en-US" sz="2800" dirty="0" smtClean="0">
                <a:latin typeface="+mn-lt"/>
                <a:ea typeface="+mn-ea"/>
              </a:rPr>
              <a:t>背景</a:t>
            </a:r>
            <a:endParaRPr lang="ja-JP" altLang="en-US" sz="2800" dirty="0">
              <a:latin typeface="+mn-lt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881959" y="1448978"/>
            <a:ext cx="8100090" cy="5220057"/>
          </a:xfrm>
        </p:spPr>
        <p:txBody>
          <a:bodyPr/>
          <a:lstStyle/>
          <a:p>
            <a:r>
              <a:rPr lang="en-US" altLang="ja-JP" sz="2000" dirty="0" smtClean="0">
                <a:latin typeface="+mn-lt"/>
              </a:rPr>
              <a:t>OoO </a:t>
            </a:r>
            <a:r>
              <a:rPr lang="ja-JP" altLang="en-US" sz="2000" dirty="0" smtClean="0">
                <a:latin typeface="+mn-lt"/>
              </a:rPr>
              <a:t>プロセッサは高性能だが，消費エネルギーが大きい</a:t>
            </a:r>
            <a:endParaRPr lang="en-US" altLang="ja-JP" sz="2000" dirty="0" smtClean="0">
              <a:latin typeface="+mn-lt"/>
            </a:endParaRPr>
          </a:p>
          <a:p>
            <a:pPr lvl="1"/>
            <a:r>
              <a:rPr lang="en-US" altLang="ja-JP" sz="2000" dirty="0"/>
              <a:t>OoO </a:t>
            </a:r>
            <a:r>
              <a:rPr lang="ja-JP" altLang="en-US" sz="2000" dirty="0"/>
              <a:t>実行の</a:t>
            </a:r>
            <a:r>
              <a:rPr lang="ja-JP" altLang="en-US" sz="2000" dirty="0" smtClean="0"/>
              <a:t>ための複雑な </a:t>
            </a:r>
            <a:r>
              <a:rPr lang="en-US" altLang="ja-JP" sz="2000" dirty="0" smtClean="0"/>
              <a:t>HW </a:t>
            </a:r>
            <a:r>
              <a:rPr lang="ja-JP" altLang="en-US" sz="2000" dirty="0" smtClean="0"/>
              <a:t>がエネルギーを消費</a:t>
            </a:r>
            <a:endParaRPr lang="en-US" altLang="ja-JP" sz="2000" dirty="0"/>
          </a:p>
          <a:p>
            <a:pPr lvl="2"/>
            <a:r>
              <a:rPr lang="en-US" altLang="ja-JP" sz="2000" dirty="0"/>
              <a:t>Issue Queue (IQ)</a:t>
            </a:r>
            <a:r>
              <a:rPr lang="ja-JP" altLang="en-US" sz="2000" dirty="0" err="1"/>
              <a:t>，</a:t>
            </a:r>
            <a:r>
              <a:rPr lang="en-US" altLang="ja-JP" sz="2000" dirty="0" err="1"/>
              <a:t>laod</a:t>
            </a:r>
            <a:r>
              <a:rPr lang="en-US" altLang="ja-JP" sz="2000" dirty="0"/>
              <a:t>/store queue (LSQ</a:t>
            </a:r>
            <a:r>
              <a:rPr lang="en-US" altLang="ja-JP" sz="2000" dirty="0" smtClean="0"/>
              <a:t>)</a:t>
            </a:r>
          </a:p>
          <a:p>
            <a:r>
              <a:rPr lang="ja-JP" altLang="en-US" sz="2000" dirty="0" smtClean="0">
                <a:latin typeface="+mn-lt"/>
              </a:rPr>
              <a:t>モバイル環境でも </a:t>
            </a:r>
            <a:r>
              <a:rPr lang="en-US" altLang="ja-JP" sz="2000" dirty="0" smtClean="0">
                <a:latin typeface="+mn-lt"/>
              </a:rPr>
              <a:t>OoO </a:t>
            </a:r>
            <a:r>
              <a:rPr lang="ja-JP" altLang="en-US" sz="2000" dirty="0" smtClean="0">
                <a:latin typeface="+mn-lt"/>
              </a:rPr>
              <a:t>プロセッサが主流</a:t>
            </a:r>
            <a:endParaRPr lang="en-US" altLang="ja-JP" sz="2000" dirty="0" smtClean="0">
              <a:latin typeface="+mn-lt"/>
            </a:endParaRPr>
          </a:p>
          <a:p>
            <a:pPr lvl="1"/>
            <a:r>
              <a:rPr lang="en-US" altLang="ja-JP" sz="2000" dirty="0" smtClean="0">
                <a:latin typeface="+mn-lt"/>
              </a:rPr>
              <a:t>iPhone6: Apple A8 (6-issue OoO processor)</a:t>
            </a:r>
          </a:p>
          <a:p>
            <a:pPr lvl="1"/>
            <a:r>
              <a:rPr lang="ja-JP" altLang="en-US" sz="2000" dirty="0" smtClean="0"/>
              <a:t>バッテリーの制約があるので，より厳しい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0030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/>
              <a:t>Front-end Execution Architecture (FXA)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type="body" sz="quarter" idx="12"/>
          </p:nvPr>
        </p:nvSpPr>
        <p:spPr>
          <a:xfrm>
            <a:off x="611956" y="1448978"/>
            <a:ext cx="8190091" cy="5220057"/>
          </a:xfrm>
        </p:spPr>
        <p:txBody>
          <a:bodyPr/>
          <a:lstStyle/>
          <a:p>
            <a:r>
              <a:rPr lang="ja-JP" altLang="en-US" dirty="0" smtClean="0"/>
              <a:t>目的：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OoO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プロセッサのエネルギー効率を上げる</a:t>
            </a:r>
            <a:endParaRPr kumimoji="1" lang="en-US" altLang="ja-JP" dirty="0" smtClean="0"/>
          </a:p>
          <a:p>
            <a:r>
              <a:rPr lang="ja-JP" altLang="en-US" dirty="0" smtClean="0"/>
              <a:t>アプローチ：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フロントエンドで命令を </a:t>
            </a:r>
            <a:r>
              <a:rPr lang="en-US" altLang="ja-JP" dirty="0" smtClean="0"/>
              <a:t>in-order </a:t>
            </a:r>
            <a:r>
              <a:rPr lang="ja-JP" altLang="en-US" dirty="0" smtClean="0"/>
              <a:t>に実行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444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 bwMode="auto">
          <a:xfrm>
            <a:off x="3401986" y="1988984"/>
            <a:ext cx="4230047" cy="180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 dirty="0" smtClean="0"/>
              <a:t>通常の </a:t>
            </a:r>
            <a:r>
              <a:rPr lang="en-US" altLang="ja-JP" dirty="0" smtClean="0"/>
              <a:t>OoO </a:t>
            </a:r>
            <a:r>
              <a:rPr lang="ja-JP" altLang="en-US" dirty="0" smtClean="0"/>
              <a:t>プロセッサ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881959" y="4149008"/>
            <a:ext cx="7920088" cy="2520027"/>
          </a:xfrm>
        </p:spPr>
        <p:txBody>
          <a:bodyPr/>
          <a:lstStyle/>
          <a:p>
            <a:r>
              <a:rPr kumimoji="1" lang="ja-JP" altLang="en-US" sz="2000" dirty="0" smtClean="0"/>
              <a:t>動作：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フロントエンド（緑）で命令を取り込み，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Issue Queue </a:t>
            </a:r>
            <a:r>
              <a:rPr lang="ja-JP" altLang="en-US" sz="2000" dirty="0" smtClean="0"/>
              <a:t>と言うバッファに入れて待ち合わせ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Out-of-order </a:t>
            </a:r>
            <a:r>
              <a:rPr lang="ja-JP" altLang="en-US" sz="2000" dirty="0" smtClean="0"/>
              <a:t>に演算器に発行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問題：</a:t>
            </a:r>
            <a:r>
              <a:rPr kumimoji="1" lang="en-US" altLang="ja-JP" sz="2000" dirty="0" smtClean="0"/>
              <a:t>Issue Queue </a:t>
            </a:r>
            <a:r>
              <a:rPr kumimoji="1" lang="ja-JP" altLang="en-US" sz="2000" dirty="0" smtClean="0"/>
              <a:t>などがエネルギーを食う</a:t>
            </a:r>
            <a:endParaRPr kumimoji="1" lang="ja-JP" altLang="en-US" sz="2000" dirty="0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7198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角丸四角形 131"/>
          <p:cNvSpPr/>
          <p:nvPr/>
        </p:nvSpPr>
        <p:spPr bwMode="auto">
          <a:xfrm>
            <a:off x="5022005" y="5049018"/>
            <a:ext cx="1800020" cy="990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 bwMode="auto">
          <a:xfrm>
            <a:off x="3401987" y="4689014"/>
            <a:ext cx="4230047" cy="180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 bwMode="auto">
          <a:xfrm>
            <a:off x="3401986" y="1988984"/>
            <a:ext cx="4230047" cy="180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ja-JP" sz="3200" dirty="0" smtClean="0"/>
              <a:t>Front-end Execution Architecture (FXA)</a:t>
            </a:r>
            <a:endParaRPr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47" name="正方形/長方形 146"/>
          <p:cNvSpPr/>
          <p:nvPr/>
        </p:nvSpPr>
        <p:spPr bwMode="auto">
          <a:xfrm>
            <a:off x="5472010" y="4149008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cxnSp>
        <p:nvCxnSpPr>
          <p:cNvPr id="151" name="直線矢印コネクタ 150"/>
          <p:cNvCxnSpPr/>
          <p:nvPr/>
        </p:nvCxnSpPr>
        <p:spPr bwMode="auto">
          <a:xfrm>
            <a:off x="5112006" y="5049018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47" name="グループ化 346"/>
          <p:cNvGrpSpPr/>
          <p:nvPr/>
        </p:nvGrpSpPr>
        <p:grpSpPr>
          <a:xfrm>
            <a:off x="5202007" y="5229020"/>
            <a:ext cx="810009" cy="720008"/>
            <a:chOff x="5202007" y="5229020"/>
            <a:chExt cx="810009" cy="720008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52" name="直線矢印コネクタ 151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53" name="直線矢印コネクタ 152"/>
          <p:cNvCxnSpPr/>
          <p:nvPr/>
        </p:nvCxnSpPr>
        <p:spPr bwMode="auto">
          <a:xfrm>
            <a:off x="5112006" y="6129030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70" name="グループ化 369"/>
          <p:cNvGrpSpPr/>
          <p:nvPr/>
        </p:nvGrpSpPr>
        <p:grpSpPr>
          <a:xfrm>
            <a:off x="1781969" y="5049018"/>
            <a:ext cx="1800020" cy="1080012"/>
            <a:chOff x="341954" y="5499023"/>
            <a:chExt cx="1800020" cy="1080012"/>
          </a:xfrm>
        </p:grpSpPr>
        <p:sp>
          <p:nvSpPr>
            <p:cNvPr id="351" name="正方形/長方形 350"/>
            <p:cNvSpPr/>
            <p:nvPr/>
          </p:nvSpPr>
          <p:spPr bwMode="auto">
            <a:xfrm>
              <a:off x="341954" y="5499023"/>
              <a:ext cx="1800020" cy="1080012"/>
            </a:xfrm>
            <a:prstGeom prst="rect">
              <a:avLst/>
            </a:prstGeom>
            <a:noFill/>
            <a:ln>
              <a:noFill/>
              <a:headEnd/>
              <a:tailEnd type="triangle" w="sm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endParaRPr kumimoji="1" lang="ja-JP" altLang="en-US" u="sng" dirty="0"/>
            </a:p>
          </p:txBody>
        </p:sp>
        <p:sp>
          <p:nvSpPr>
            <p:cNvPr id="148" name="Rectangle 104"/>
            <p:cNvSpPr>
              <a:spLocks noChangeArrowheads="1"/>
            </p:cNvSpPr>
            <p:nvPr/>
          </p:nvSpPr>
          <p:spPr bwMode="auto">
            <a:xfrm>
              <a:off x="521956" y="5589024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9" name="Rectangle 104"/>
            <p:cNvSpPr>
              <a:spLocks noChangeArrowheads="1"/>
            </p:cNvSpPr>
            <p:nvPr/>
          </p:nvSpPr>
          <p:spPr bwMode="auto">
            <a:xfrm>
              <a:off x="1331965" y="5589024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 bwMode="auto">
            <a:xfrm>
              <a:off x="1781970" y="5769026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 bwMode="auto">
            <a:xfrm>
              <a:off x="1781970" y="630903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 bwMode="auto">
            <a:xfrm>
              <a:off x="971961" y="576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971961" y="6309033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971960" y="3879005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FXA</a:t>
            </a:r>
            <a:endParaRPr kumimoji="1" lang="ja-JP" altLang="en-US" u="sng" dirty="0"/>
          </a:p>
        </p:txBody>
      </p:sp>
      <p:cxnSp>
        <p:nvCxnSpPr>
          <p:cNvPr id="195" name="直線コネクタ 194"/>
          <p:cNvCxnSpPr/>
          <p:nvPr/>
        </p:nvCxnSpPr>
        <p:spPr bwMode="auto">
          <a:xfrm>
            <a:off x="5922015" y="4509012"/>
            <a:ext cx="0" cy="45002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直線コネクタ 195"/>
          <p:cNvCxnSpPr/>
          <p:nvPr/>
        </p:nvCxnSpPr>
        <p:spPr bwMode="auto">
          <a:xfrm>
            <a:off x="5832014" y="4509012"/>
            <a:ext cx="0" cy="360028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直線コネクタ 210"/>
          <p:cNvCxnSpPr/>
          <p:nvPr/>
        </p:nvCxnSpPr>
        <p:spPr bwMode="auto">
          <a:xfrm>
            <a:off x="5652012" y="4509012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コネクタ 211"/>
          <p:cNvCxnSpPr/>
          <p:nvPr/>
        </p:nvCxnSpPr>
        <p:spPr bwMode="auto">
          <a:xfrm>
            <a:off x="5562011" y="4509012"/>
            <a:ext cx="0" cy="9000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直線矢印コネクタ 212"/>
          <p:cNvCxnSpPr/>
          <p:nvPr/>
        </p:nvCxnSpPr>
        <p:spPr bwMode="auto">
          <a:xfrm>
            <a:off x="3221985" y="5139020"/>
            <a:ext cx="270003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>
            <a:off x="3131984" y="5499024"/>
            <a:ext cx="36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2951982" y="5679026"/>
            <a:ext cx="54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>
            <a:off x="2861981" y="6039030"/>
            <a:ext cx="630005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flipH="1">
            <a:off x="2861981" y="4599013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flipH="1">
            <a:off x="2951982" y="4689014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直線コネクタ 226"/>
          <p:cNvCxnSpPr/>
          <p:nvPr/>
        </p:nvCxnSpPr>
        <p:spPr bwMode="auto">
          <a:xfrm flipH="1">
            <a:off x="3131984" y="4869016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直線コネクタ 227"/>
          <p:cNvCxnSpPr/>
          <p:nvPr/>
        </p:nvCxnSpPr>
        <p:spPr bwMode="auto">
          <a:xfrm flipH="1">
            <a:off x="3221985" y="4959017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>
            <a:off x="3221985" y="4959017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/>
          <p:cNvCxnSpPr/>
          <p:nvPr/>
        </p:nvCxnSpPr>
        <p:spPr bwMode="auto">
          <a:xfrm>
            <a:off x="3131984" y="4869016"/>
            <a:ext cx="0" cy="630007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/>
          <p:cNvCxnSpPr/>
          <p:nvPr/>
        </p:nvCxnSpPr>
        <p:spPr bwMode="auto">
          <a:xfrm>
            <a:off x="2951982" y="4689014"/>
            <a:ext cx="0" cy="99001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直線コネクタ 231"/>
          <p:cNvCxnSpPr/>
          <p:nvPr/>
        </p:nvCxnSpPr>
        <p:spPr bwMode="auto">
          <a:xfrm>
            <a:off x="2861981" y="4599013"/>
            <a:ext cx="0" cy="1440016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0" name="グループ化 349"/>
          <p:cNvGrpSpPr/>
          <p:nvPr/>
        </p:nvGrpSpPr>
        <p:grpSpPr>
          <a:xfrm>
            <a:off x="3491989" y="5049018"/>
            <a:ext cx="1620017" cy="1080012"/>
            <a:chOff x="3491989" y="5049018"/>
            <a:chExt cx="1620017" cy="1080012"/>
          </a:xfrm>
        </p:grpSpPr>
        <p:sp>
          <p:nvSpPr>
            <p:cNvPr id="171" name="フローチャート: 手作業 170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2" name="フローチャート: 手作業 171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3" name="フローチャート: 手作業 172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4" name="フローチャート: 手作業 173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4842003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4842003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46" name="直線矢印コネクタ 245"/>
          <p:cNvCxnSpPr/>
          <p:nvPr/>
        </p:nvCxnSpPr>
        <p:spPr bwMode="auto">
          <a:xfrm flipV="1">
            <a:off x="7182029" y="4509012"/>
            <a:ext cx="0" cy="1620018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 bwMode="auto">
          <a:xfrm flipV="1">
            <a:off x="7362031" y="4509012"/>
            <a:ext cx="0" cy="180002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 bwMode="auto">
          <a:xfrm>
            <a:off x="4752002" y="6129030"/>
            <a:ext cx="2430027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直線コネクタ 252"/>
          <p:cNvCxnSpPr/>
          <p:nvPr/>
        </p:nvCxnSpPr>
        <p:spPr bwMode="auto">
          <a:xfrm>
            <a:off x="4572000" y="6309032"/>
            <a:ext cx="2790030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>
            <a:stCxn id="171" idx="2"/>
          </p:cNvCxnSpPr>
          <p:nvPr/>
        </p:nvCxnSpPr>
        <p:spPr bwMode="auto">
          <a:xfrm>
            <a:off x="4481999" y="5319021"/>
            <a:ext cx="270003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>
            <a:stCxn id="172" idx="2"/>
          </p:cNvCxnSpPr>
          <p:nvPr/>
        </p:nvCxnSpPr>
        <p:spPr bwMode="auto">
          <a:xfrm>
            <a:off x="4481999" y="5859027"/>
            <a:ext cx="9000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直線コネクタ 258"/>
          <p:cNvCxnSpPr/>
          <p:nvPr/>
        </p:nvCxnSpPr>
        <p:spPr bwMode="auto">
          <a:xfrm>
            <a:off x="4572000" y="5859027"/>
            <a:ext cx="0" cy="450005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直線コネクタ 261"/>
          <p:cNvCxnSpPr/>
          <p:nvPr/>
        </p:nvCxnSpPr>
        <p:spPr bwMode="auto">
          <a:xfrm>
            <a:off x="4752002" y="5319021"/>
            <a:ext cx="0" cy="81000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0" name="グループ化 319"/>
          <p:cNvGrpSpPr/>
          <p:nvPr/>
        </p:nvGrpSpPr>
        <p:grpSpPr>
          <a:xfrm>
            <a:off x="5832014" y="4509012"/>
            <a:ext cx="1350015" cy="1350015"/>
            <a:chOff x="5832014" y="1628980"/>
            <a:chExt cx="1350015" cy="1350015"/>
          </a:xfrm>
        </p:grpSpPr>
        <p:cxnSp>
          <p:nvCxnSpPr>
            <p:cNvPr id="321" name="直線矢印コネクタ 320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直線コネクタ 323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直線コネクタ 324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直線矢印コネクタ 325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フローチャート: 手作業 326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28" name="グループ化 327"/>
          <p:cNvGrpSpPr/>
          <p:nvPr/>
        </p:nvGrpSpPr>
        <p:grpSpPr>
          <a:xfrm>
            <a:off x="5562011" y="4509012"/>
            <a:ext cx="1800020" cy="1890022"/>
            <a:chOff x="5562011" y="1628980"/>
            <a:chExt cx="1800020" cy="1890022"/>
          </a:xfrm>
        </p:grpSpPr>
        <p:cxnSp>
          <p:nvCxnSpPr>
            <p:cNvPr id="329" name="直線矢印コネクタ 328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0" name="直線矢印コネクタ 329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直線コネクタ 331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直線コネクタ 332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4" name="直線矢印コネクタ 333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5" name="フローチャート: 手作業 334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346" name="正方形/長方形 345"/>
          <p:cNvSpPr/>
          <p:nvPr/>
        </p:nvSpPr>
        <p:spPr bwMode="auto">
          <a:xfrm>
            <a:off x="3581989" y="4869016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grpSp>
        <p:nvGrpSpPr>
          <p:cNvPr id="354" name="グループ化 353"/>
          <p:cNvGrpSpPr/>
          <p:nvPr/>
        </p:nvGrpSpPr>
        <p:grpSpPr>
          <a:xfrm>
            <a:off x="6102017" y="4509012"/>
            <a:ext cx="900010" cy="1350015"/>
            <a:chOff x="6102017" y="4509012"/>
            <a:chExt cx="900010" cy="1350015"/>
          </a:xfrm>
        </p:grpSpPr>
        <p:cxnSp>
          <p:nvCxnSpPr>
            <p:cNvPr id="355" name="直線矢印コネクタ 354"/>
            <p:cNvCxnSpPr/>
            <p:nvPr/>
          </p:nvCxnSpPr>
          <p:spPr bwMode="auto">
            <a:xfrm>
              <a:off x="6192018" y="5409022"/>
              <a:ext cx="270001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6" name="直線矢印コネクタ 355"/>
            <p:cNvCxnSpPr/>
            <p:nvPr/>
          </p:nvCxnSpPr>
          <p:spPr bwMode="auto">
            <a:xfrm>
              <a:off x="6102017" y="5769026"/>
              <a:ext cx="360002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7" name="直線コネクタ 356"/>
            <p:cNvCxnSpPr/>
            <p:nvPr/>
          </p:nvCxnSpPr>
          <p:spPr bwMode="auto">
            <a:xfrm>
              <a:off x="6192018" y="4509012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直線コネクタ 357"/>
            <p:cNvCxnSpPr/>
            <p:nvPr/>
          </p:nvCxnSpPr>
          <p:spPr bwMode="auto">
            <a:xfrm>
              <a:off x="6102017" y="4509012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直線コネクタ 358"/>
            <p:cNvCxnSpPr/>
            <p:nvPr/>
          </p:nvCxnSpPr>
          <p:spPr bwMode="auto">
            <a:xfrm>
              <a:off x="6732024" y="5589024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直線矢印コネクタ 359"/>
            <p:cNvCxnSpPr/>
            <p:nvPr/>
          </p:nvCxnSpPr>
          <p:spPr bwMode="auto">
            <a:xfrm flipV="1">
              <a:off x="7002027" y="4509012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1" name="フローチャート: 手作業 360"/>
            <p:cNvSpPr/>
            <p:nvPr/>
          </p:nvSpPr>
          <p:spPr bwMode="auto">
            <a:xfrm rot="16200000">
              <a:off x="6327019" y="5454023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62" name="グループ化 361"/>
          <p:cNvGrpSpPr/>
          <p:nvPr/>
        </p:nvGrpSpPr>
        <p:grpSpPr>
          <a:xfrm>
            <a:off x="6102017" y="4509012"/>
            <a:ext cx="900010" cy="810009"/>
            <a:chOff x="6102017" y="1628980"/>
            <a:chExt cx="900010" cy="810009"/>
          </a:xfrm>
        </p:grpSpPr>
        <p:sp>
          <p:nvSpPr>
            <p:cNvPr id="363" name="フローチャート: 手作業 362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364" name="直線矢印コネクタ 363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5" name="直線矢印コネクタ 364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6" name="直線コネクタ 365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直線コネクタ 366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直線コネクタ 367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直線矢印コネクタ 368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角丸四角形吹き出し 2"/>
          <p:cNvSpPr/>
          <p:nvPr/>
        </p:nvSpPr>
        <p:spPr bwMode="auto">
          <a:xfrm>
            <a:off x="7182029" y="5499023"/>
            <a:ext cx="1961971" cy="990011"/>
          </a:xfrm>
          <a:prstGeom prst="wedgeRoundRectCallout">
            <a:avLst>
              <a:gd name="adj1" fmla="val -63651"/>
              <a:gd name="adj2" fmla="val -35353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バックエンドの</a:t>
            </a:r>
            <a:r>
              <a:rPr kumimoji="1" lang="en-US" altLang="ja-JP" dirty="0" smtClean="0"/>
              <a:t>FU </a:t>
            </a:r>
            <a:r>
              <a:rPr kumimoji="1" lang="ja-JP" altLang="en-US" dirty="0" smtClean="0"/>
              <a:t>を削減</a:t>
            </a:r>
            <a:endParaRPr kumimoji="1" lang="ja-JP" altLang="en-US" dirty="0"/>
          </a:p>
        </p:txBody>
      </p:sp>
      <p:sp>
        <p:nvSpPr>
          <p:cNvPr id="122" name="角丸四角形吹き出し 121"/>
          <p:cNvSpPr/>
          <p:nvPr/>
        </p:nvSpPr>
        <p:spPr bwMode="auto">
          <a:xfrm>
            <a:off x="4752002" y="3068996"/>
            <a:ext cx="1961971" cy="990011"/>
          </a:xfrm>
          <a:prstGeom prst="wedgeRoundRectCallout">
            <a:avLst>
              <a:gd name="adj1" fmla="val -20562"/>
              <a:gd name="adj2" fmla="val 91864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issue queue </a:t>
            </a:r>
            <a:r>
              <a:rPr lang="ja-JP" altLang="en-US" dirty="0" smtClean="0"/>
              <a:t>を縮小</a:t>
            </a:r>
            <a:endParaRPr kumimoji="1" lang="ja-JP" altLang="en-US" dirty="0"/>
          </a:p>
        </p:txBody>
      </p:sp>
      <p:sp>
        <p:nvSpPr>
          <p:cNvPr id="128" name="角丸四角形吹き出し 127"/>
          <p:cNvSpPr/>
          <p:nvPr/>
        </p:nvSpPr>
        <p:spPr bwMode="auto">
          <a:xfrm>
            <a:off x="1421966" y="3068996"/>
            <a:ext cx="2591978" cy="990011"/>
          </a:xfrm>
          <a:prstGeom prst="wedgeRoundRectCallout">
            <a:avLst>
              <a:gd name="adj1" fmla="val 27803"/>
              <a:gd name="adj2" fmla="val 102320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RF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データパスと演算器を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フロントエンドに追加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693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7865 0.0002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1" grpId="0" animBg="1"/>
      <p:bldP spid="346" grpId="0" animBg="1"/>
      <p:bldP spid="3" grpId="0" animBg="1"/>
      <p:bldP spid="122" grpId="0" animBg="1"/>
      <p:bldP spid="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 bwMode="auto">
          <a:xfrm>
            <a:off x="5022005" y="5049018"/>
            <a:ext cx="1800020" cy="990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角丸四角形 121"/>
          <p:cNvSpPr/>
          <p:nvPr/>
        </p:nvSpPr>
        <p:spPr bwMode="auto">
          <a:xfrm>
            <a:off x="3311986" y="4959017"/>
            <a:ext cx="1350015" cy="1260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ja-JP" dirty="0" smtClean="0"/>
              <a:t>IXU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OXU 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14</a:t>
            </a:fld>
            <a:endParaRPr lang="ja-JP" altLang="en-US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47" name="正方形/長方形 146"/>
          <p:cNvSpPr/>
          <p:nvPr/>
        </p:nvSpPr>
        <p:spPr bwMode="auto">
          <a:xfrm>
            <a:off x="5472010" y="4149008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grpSp>
        <p:nvGrpSpPr>
          <p:cNvPr id="347" name="グループ化 346"/>
          <p:cNvGrpSpPr/>
          <p:nvPr/>
        </p:nvGrpSpPr>
        <p:grpSpPr>
          <a:xfrm>
            <a:off x="5202007" y="5229020"/>
            <a:ext cx="810009" cy="720008"/>
            <a:chOff x="5202007" y="5229020"/>
            <a:chExt cx="810009" cy="720008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52" name="直線矢印コネクタ 151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8" name="グループ化 347"/>
          <p:cNvGrpSpPr/>
          <p:nvPr/>
        </p:nvGrpSpPr>
        <p:grpSpPr>
          <a:xfrm>
            <a:off x="1241963" y="5139019"/>
            <a:ext cx="1530017" cy="900010"/>
            <a:chOff x="1241963" y="5139019"/>
            <a:chExt cx="1530017" cy="900010"/>
          </a:xfrm>
        </p:grpSpPr>
        <p:sp>
          <p:nvSpPr>
            <p:cNvPr id="148" name="Rectangle 104"/>
            <p:cNvSpPr>
              <a:spLocks noChangeArrowheads="1"/>
            </p:cNvSpPr>
            <p:nvPr/>
          </p:nvSpPr>
          <p:spPr bwMode="auto">
            <a:xfrm>
              <a:off x="1241963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9" name="Rectangle 104"/>
            <p:cNvSpPr>
              <a:spLocks noChangeArrowheads="1"/>
            </p:cNvSpPr>
            <p:nvPr/>
          </p:nvSpPr>
          <p:spPr bwMode="auto">
            <a:xfrm>
              <a:off x="2051972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 bwMode="auto">
            <a:xfrm>
              <a:off x="2501977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 bwMode="auto">
            <a:xfrm>
              <a:off x="2501977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 bwMode="auto">
            <a:xfrm>
              <a:off x="1691968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1691968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971960" y="3879005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FXA</a:t>
            </a:r>
            <a:endParaRPr kumimoji="1" lang="ja-JP" altLang="en-US" u="sng" dirty="0"/>
          </a:p>
        </p:txBody>
      </p:sp>
      <p:cxnSp>
        <p:nvCxnSpPr>
          <p:cNvPr id="195" name="直線コネクタ 194"/>
          <p:cNvCxnSpPr/>
          <p:nvPr/>
        </p:nvCxnSpPr>
        <p:spPr bwMode="auto">
          <a:xfrm>
            <a:off x="5922015" y="4509012"/>
            <a:ext cx="0" cy="45002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直線コネクタ 195"/>
          <p:cNvCxnSpPr/>
          <p:nvPr/>
        </p:nvCxnSpPr>
        <p:spPr bwMode="auto">
          <a:xfrm>
            <a:off x="5832014" y="4509012"/>
            <a:ext cx="0" cy="360028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直線コネクタ 210"/>
          <p:cNvCxnSpPr/>
          <p:nvPr/>
        </p:nvCxnSpPr>
        <p:spPr bwMode="auto">
          <a:xfrm>
            <a:off x="5652012" y="4509012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コネクタ 211"/>
          <p:cNvCxnSpPr/>
          <p:nvPr/>
        </p:nvCxnSpPr>
        <p:spPr bwMode="auto">
          <a:xfrm>
            <a:off x="5562011" y="4509012"/>
            <a:ext cx="0" cy="9000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直線矢印コネクタ 212"/>
          <p:cNvCxnSpPr/>
          <p:nvPr/>
        </p:nvCxnSpPr>
        <p:spPr bwMode="auto">
          <a:xfrm>
            <a:off x="3221985" y="5139020"/>
            <a:ext cx="270003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>
            <a:off x="3131984" y="5499024"/>
            <a:ext cx="36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2951982" y="5679026"/>
            <a:ext cx="54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>
            <a:off x="2861981" y="6039030"/>
            <a:ext cx="630005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flipH="1">
            <a:off x="2861981" y="4599013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flipH="1">
            <a:off x="2951982" y="4689014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直線コネクタ 226"/>
          <p:cNvCxnSpPr/>
          <p:nvPr/>
        </p:nvCxnSpPr>
        <p:spPr bwMode="auto">
          <a:xfrm flipH="1">
            <a:off x="3131984" y="4869016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直線コネクタ 227"/>
          <p:cNvCxnSpPr/>
          <p:nvPr/>
        </p:nvCxnSpPr>
        <p:spPr bwMode="auto">
          <a:xfrm flipH="1">
            <a:off x="3221985" y="4959017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>
            <a:off x="3221985" y="4959017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/>
          <p:cNvCxnSpPr/>
          <p:nvPr/>
        </p:nvCxnSpPr>
        <p:spPr bwMode="auto">
          <a:xfrm>
            <a:off x="3131984" y="4869016"/>
            <a:ext cx="0" cy="630007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/>
          <p:cNvCxnSpPr/>
          <p:nvPr/>
        </p:nvCxnSpPr>
        <p:spPr bwMode="auto">
          <a:xfrm>
            <a:off x="2951982" y="4689014"/>
            <a:ext cx="0" cy="99001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直線コネクタ 231"/>
          <p:cNvCxnSpPr/>
          <p:nvPr/>
        </p:nvCxnSpPr>
        <p:spPr bwMode="auto">
          <a:xfrm>
            <a:off x="2861981" y="4599013"/>
            <a:ext cx="0" cy="1440016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0" name="グループ化 349"/>
          <p:cNvGrpSpPr/>
          <p:nvPr/>
        </p:nvGrpSpPr>
        <p:grpSpPr>
          <a:xfrm>
            <a:off x="3491989" y="5049018"/>
            <a:ext cx="1620017" cy="1080012"/>
            <a:chOff x="3491989" y="5049018"/>
            <a:chExt cx="1620017" cy="1080012"/>
          </a:xfrm>
        </p:grpSpPr>
        <p:sp>
          <p:nvSpPr>
            <p:cNvPr id="171" name="フローチャート: 手作業 170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2" name="フローチャート: 手作業 171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3" name="フローチャート: 手作業 172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4" name="フローチャート: 手作業 173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4842003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4842003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46" name="直線矢印コネクタ 245"/>
          <p:cNvCxnSpPr/>
          <p:nvPr/>
        </p:nvCxnSpPr>
        <p:spPr bwMode="auto">
          <a:xfrm flipV="1">
            <a:off x="7182029" y="4509012"/>
            <a:ext cx="0" cy="1620018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 bwMode="auto">
          <a:xfrm flipV="1">
            <a:off x="7362031" y="4509012"/>
            <a:ext cx="0" cy="180002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 bwMode="auto">
          <a:xfrm>
            <a:off x="4752002" y="6129030"/>
            <a:ext cx="2430027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直線コネクタ 252"/>
          <p:cNvCxnSpPr/>
          <p:nvPr/>
        </p:nvCxnSpPr>
        <p:spPr bwMode="auto">
          <a:xfrm>
            <a:off x="4572000" y="6309032"/>
            <a:ext cx="2790030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>
            <a:stCxn id="171" idx="2"/>
          </p:cNvCxnSpPr>
          <p:nvPr/>
        </p:nvCxnSpPr>
        <p:spPr bwMode="auto">
          <a:xfrm>
            <a:off x="4481999" y="5319021"/>
            <a:ext cx="270003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>
            <a:stCxn id="172" idx="2"/>
          </p:cNvCxnSpPr>
          <p:nvPr/>
        </p:nvCxnSpPr>
        <p:spPr bwMode="auto">
          <a:xfrm>
            <a:off x="4481999" y="5859027"/>
            <a:ext cx="9000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直線コネクタ 258"/>
          <p:cNvCxnSpPr/>
          <p:nvPr/>
        </p:nvCxnSpPr>
        <p:spPr bwMode="auto">
          <a:xfrm>
            <a:off x="4572000" y="5859027"/>
            <a:ext cx="0" cy="450005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直線コネクタ 261"/>
          <p:cNvCxnSpPr/>
          <p:nvPr/>
        </p:nvCxnSpPr>
        <p:spPr bwMode="auto">
          <a:xfrm>
            <a:off x="4752002" y="5319021"/>
            <a:ext cx="0" cy="81000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グループ化 9"/>
          <p:cNvGrpSpPr/>
          <p:nvPr/>
        </p:nvGrpSpPr>
        <p:grpSpPr>
          <a:xfrm>
            <a:off x="6102017" y="4509012"/>
            <a:ext cx="900010" cy="1350015"/>
            <a:chOff x="6102017" y="4509012"/>
            <a:chExt cx="900010" cy="1350015"/>
          </a:xfrm>
        </p:grpSpPr>
        <p:cxnSp>
          <p:nvCxnSpPr>
            <p:cNvPr id="321" name="直線矢印コネクタ 320"/>
            <p:cNvCxnSpPr/>
            <p:nvPr/>
          </p:nvCxnSpPr>
          <p:spPr bwMode="auto">
            <a:xfrm>
              <a:off x="6192018" y="5409022"/>
              <a:ext cx="270001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/>
            <p:nvPr/>
          </p:nvCxnSpPr>
          <p:spPr bwMode="auto">
            <a:xfrm>
              <a:off x="6102017" y="5769026"/>
              <a:ext cx="360002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 bwMode="auto">
            <a:xfrm>
              <a:off x="6192018" y="4509012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直線コネクタ 323"/>
            <p:cNvCxnSpPr/>
            <p:nvPr/>
          </p:nvCxnSpPr>
          <p:spPr bwMode="auto">
            <a:xfrm>
              <a:off x="6102017" y="4509012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直線コネクタ 324"/>
            <p:cNvCxnSpPr/>
            <p:nvPr/>
          </p:nvCxnSpPr>
          <p:spPr bwMode="auto">
            <a:xfrm>
              <a:off x="6732024" y="5589024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直線矢印コネクタ 325"/>
            <p:cNvCxnSpPr/>
            <p:nvPr/>
          </p:nvCxnSpPr>
          <p:spPr bwMode="auto">
            <a:xfrm flipV="1">
              <a:off x="7002027" y="4509012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フローチャート: 手作業 326"/>
            <p:cNvSpPr/>
            <p:nvPr/>
          </p:nvSpPr>
          <p:spPr bwMode="auto">
            <a:xfrm rot="16200000">
              <a:off x="6327019" y="5454023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28" name="正方形/長方形 127"/>
          <p:cNvSpPr/>
          <p:nvPr/>
        </p:nvSpPr>
        <p:spPr bwMode="auto">
          <a:xfrm>
            <a:off x="5112006" y="6309032"/>
            <a:ext cx="1800020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OoO Ex. Unit(</a:t>
            </a:r>
            <a:r>
              <a:rPr kumimoji="1"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OXU)</a:t>
            </a:r>
            <a:endParaRPr kumimoji="1" lang="ja-JP" altLang="en-US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3311985" y="6309032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In-order Ex. Unit(IXU)</a:t>
            </a:r>
            <a:endParaRPr kumimoji="1" lang="ja-JP" altLang="en-US" u="sng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2" grpId="0" animBg="1"/>
      <p:bldP spid="128" grpId="0"/>
      <p:bldP spid="1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角丸四角形 125"/>
          <p:cNvSpPr/>
          <p:nvPr/>
        </p:nvSpPr>
        <p:spPr bwMode="auto">
          <a:xfrm>
            <a:off x="5562008" y="2168986"/>
            <a:ext cx="1890021" cy="900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7" name="グループ化 126"/>
          <p:cNvGrpSpPr/>
          <p:nvPr/>
        </p:nvGrpSpPr>
        <p:grpSpPr>
          <a:xfrm>
            <a:off x="5742011" y="2258986"/>
            <a:ext cx="810009" cy="720008"/>
            <a:chOff x="5202007" y="5229020"/>
            <a:chExt cx="810009" cy="720008"/>
          </a:xfrm>
        </p:grpSpPr>
        <p:sp>
          <p:nvSpPr>
            <p:cNvPr id="128" name="正方形/長方形 12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29" name="直線矢印コネクタ 128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7" name="フローチャート: 手作業 136"/>
          <p:cNvSpPr/>
          <p:nvPr/>
        </p:nvSpPr>
        <p:spPr bwMode="auto">
          <a:xfrm rot="16200000">
            <a:off x="6867023" y="2483989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38" name="Freeform 10"/>
          <p:cNvSpPr>
            <a:spLocks/>
          </p:cNvSpPr>
          <p:nvPr/>
        </p:nvSpPr>
        <p:spPr bwMode="auto">
          <a:xfrm>
            <a:off x="6732019" y="1628979"/>
            <a:ext cx="270003" cy="81001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Freeform 10"/>
          <p:cNvSpPr>
            <a:spLocks/>
          </p:cNvSpPr>
          <p:nvPr/>
        </p:nvSpPr>
        <p:spPr bwMode="auto">
          <a:xfrm>
            <a:off x="6642018" y="1628979"/>
            <a:ext cx="360001" cy="116989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Freeform 10"/>
          <p:cNvSpPr>
            <a:spLocks/>
          </p:cNvSpPr>
          <p:nvPr/>
        </p:nvSpPr>
        <p:spPr bwMode="auto">
          <a:xfrm rot="16200000">
            <a:off x="6912026" y="1988982"/>
            <a:ext cx="990010" cy="27000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角丸四角形 114"/>
          <p:cNvSpPr/>
          <p:nvPr/>
        </p:nvSpPr>
        <p:spPr bwMode="auto">
          <a:xfrm>
            <a:off x="3581989" y="1988983"/>
            <a:ext cx="1440016" cy="1260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 bwMode="auto">
          <a:xfrm>
            <a:off x="5562009" y="3248997"/>
            <a:ext cx="1800021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u="sng" dirty="0" smtClean="0">
                <a:solidFill>
                  <a:schemeClr val="accent2"/>
                </a:solidFill>
              </a:rPr>
              <a:t>OXU</a:t>
            </a:r>
            <a:endParaRPr kumimoji="1" lang="ja-JP" altLang="en-US" sz="2400" u="sng" dirty="0">
              <a:solidFill>
                <a:schemeClr val="accent2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3581989" y="3248997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u="sng" dirty="0" smtClean="0">
                <a:solidFill>
                  <a:schemeClr val="tx2"/>
                </a:solidFill>
              </a:rPr>
              <a:t>IXU</a:t>
            </a:r>
            <a:endParaRPr kumimoji="1" lang="ja-JP" altLang="en-US" sz="2400" u="sng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3952" y="548968"/>
            <a:ext cx="8280048" cy="810009"/>
          </a:xfrm>
        </p:spPr>
        <p:txBody>
          <a:bodyPr/>
          <a:lstStyle/>
          <a:p>
            <a:r>
              <a:rPr kumimoji="1" lang="en-US" altLang="ja-JP" dirty="0" smtClean="0"/>
              <a:t>FXA </a:t>
            </a:r>
            <a:r>
              <a:rPr kumimoji="1" lang="ja-JP" altLang="en-US" dirty="0" smtClean="0"/>
              <a:t>の基本的な動作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341952" y="3519001"/>
            <a:ext cx="8550095" cy="324003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000" dirty="0" smtClean="0"/>
              <a:t>IXU </a:t>
            </a:r>
            <a:r>
              <a:rPr lang="ja-JP" altLang="en-US" sz="2000" dirty="0"/>
              <a:t>はフロントエンドで命令を </a:t>
            </a:r>
            <a:r>
              <a:rPr lang="en-US" altLang="ja-JP" sz="2000" dirty="0"/>
              <a:t>in-order </a:t>
            </a:r>
            <a:r>
              <a:rPr lang="ja-JP" altLang="en-US" sz="2000" dirty="0"/>
              <a:t>に</a:t>
            </a:r>
            <a:r>
              <a:rPr lang="ja-JP" altLang="en-US" sz="2000" dirty="0" smtClean="0"/>
              <a:t>実行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RF </a:t>
            </a:r>
            <a:r>
              <a:rPr lang="ja-JP" altLang="en-US" sz="2000" dirty="0" smtClean="0"/>
              <a:t>からの読み出しと，</a:t>
            </a:r>
            <a:r>
              <a:rPr lang="en-US" altLang="ja-JP" sz="2000" dirty="0" smtClean="0"/>
              <a:t>IXU </a:t>
            </a:r>
            <a:r>
              <a:rPr lang="ja-JP" altLang="en-US" sz="2000" dirty="0" smtClean="0"/>
              <a:t>内のバイパスにより実行できる場合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OXU </a:t>
            </a:r>
            <a:r>
              <a:rPr lang="ja-JP" altLang="en-US" sz="2000" dirty="0" err="1"/>
              <a:t>への</a:t>
            </a:r>
            <a:r>
              <a:rPr lang="ja-JP" altLang="en-US" sz="2000" dirty="0"/>
              <a:t>フィルタとして動作</a:t>
            </a:r>
            <a:endParaRPr lang="en-US" altLang="ja-JP" sz="2000" dirty="0"/>
          </a:p>
          <a:p>
            <a:r>
              <a:rPr lang="en-US" altLang="ja-JP" sz="2000" dirty="0"/>
              <a:t>IXU </a:t>
            </a:r>
            <a:r>
              <a:rPr lang="ja-JP" altLang="en-US" sz="2000" dirty="0"/>
              <a:t>は </a:t>
            </a:r>
            <a:r>
              <a:rPr lang="en-US" altLang="ja-JP" sz="2000" dirty="0"/>
              <a:t>50% </a:t>
            </a:r>
            <a:r>
              <a:rPr lang="ja-JP" altLang="en-US" sz="2000" dirty="0"/>
              <a:t>以上の命令を </a:t>
            </a:r>
            <a:r>
              <a:rPr lang="en-US" altLang="ja-JP" sz="2000" dirty="0"/>
              <a:t>in-order </a:t>
            </a:r>
            <a:r>
              <a:rPr lang="ja-JP" altLang="en-US" sz="2000" dirty="0"/>
              <a:t>に実行できる</a:t>
            </a:r>
            <a:endParaRPr lang="en-US" altLang="ja-JP" sz="2000" dirty="0"/>
          </a:p>
          <a:p>
            <a:pPr lvl="1"/>
            <a:r>
              <a:rPr lang="ja-JP" altLang="en-US" sz="2000" dirty="0">
                <a:solidFill>
                  <a:schemeClr val="accent2"/>
                </a:solidFill>
              </a:rPr>
              <a:t>性能を下げずに</a:t>
            </a:r>
            <a:r>
              <a:rPr lang="en-US" altLang="ja-JP" sz="2000" dirty="0">
                <a:solidFill>
                  <a:schemeClr val="accent2"/>
                </a:solidFill>
              </a:rPr>
              <a:t>OXU </a:t>
            </a:r>
            <a:r>
              <a:rPr lang="ja-JP" altLang="en-US" sz="2000" dirty="0">
                <a:solidFill>
                  <a:schemeClr val="accent2"/>
                </a:solidFill>
              </a:rPr>
              <a:t>を縮小して消費エネルギーを削減</a:t>
            </a:r>
          </a:p>
          <a:p>
            <a:r>
              <a:rPr lang="en-US" altLang="ja-JP" sz="2000" dirty="0" smtClean="0"/>
              <a:t>IXU </a:t>
            </a:r>
            <a:r>
              <a:rPr lang="ja-JP" altLang="en-US" sz="2000" dirty="0" smtClean="0"/>
              <a:t>は </a:t>
            </a:r>
            <a:r>
              <a:rPr lang="en-US" altLang="ja-JP" sz="2000" dirty="0" smtClean="0"/>
              <a:t>OoO </a:t>
            </a:r>
            <a:r>
              <a:rPr lang="ja-JP" altLang="en-US" sz="2000" dirty="0" smtClean="0"/>
              <a:t>実行のための </a:t>
            </a:r>
            <a:r>
              <a:rPr lang="en-US" altLang="ja-JP" sz="2000" dirty="0" smtClean="0"/>
              <a:t>HW </a:t>
            </a:r>
            <a:r>
              <a:rPr lang="ja-JP" altLang="en-US" sz="2000" dirty="0" smtClean="0"/>
              <a:t>がないので低消費エネルギー</a:t>
            </a:r>
            <a:endParaRPr lang="en-US" altLang="ja-JP" sz="2000" dirty="0" smtClean="0"/>
          </a:p>
          <a:p>
            <a:pPr lvl="1"/>
            <a:r>
              <a:rPr lang="en-US" altLang="ja-JP" sz="2000" dirty="0">
                <a:solidFill>
                  <a:schemeClr val="accent2"/>
                </a:solidFill>
              </a:rPr>
              <a:t>IXU </a:t>
            </a:r>
            <a:r>
              <a:rPr lang="ja-JP" altLang="en-US" sz="2000" dirty="0">
                <a:solidFill>
                  <a:schemeClr val="accent2"/>
                </a:solidFill>
              </a:rPr>
              <a:t>の追加により，消費エネルギーを増やさず性能</a:t>
            </a:r>
            <a:r>
              <a:rPr lang="ja-JP" altLang="en-US" sz="2000" dirty="0" smtClean="0">
                <a:solidFill>
                  <a:schemeClr val="accent2"/>
                </a:solidFill>
              </a:rPr>
              <a:t>向上</a:t>
            </a:r>
            <a:endParaRPr lang="en-US" altLang="ja-JP" sz="2000" dirty="0" smtClean="0">
              <a:solidFill>
                <a:schemeClr val="accent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67" name="Freeform 10"/>
          <p:cNvSpPr>
            <a:spLocks/>
          </p:cNvSpPr>
          <p:nvPr/>
        </p:nvSpPr>
        <p:spPr bwMode="auto">
          <a:xfrm>
            <a:off x="3491988" y="1628979"/>
            <a:ext cx="270003" cy="540007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Freeform 10"/>
          <p:cNvSpPr>
            <a:spLocks/>
          </p:cNvSpPr>
          <p:nvPr/>
        </p:nvSpPr>
        <p:spPr bwMode="auto">
          <a:xfrm>
            <a:off x="3221985" y="1628979"/>
            <a:ext cx="540006" cy="108001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Freeform 10"/>
          <p:cNvSpPr>
            <a:spLocks/>
          </p:cNvSpPr>
          <p:nvPr/>
        </p:nvSpPr>
        <p:spPr bwMode="auto">
          <a:xfrm>
            <a:off x="3401987" y="1628979"/>
            <a:ext cx="360001" cy="899889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Freeform 10"/>
          <p:cNvSpPr>
            <a:spLocks/>
          </p:cNvSpPr>
          <p:nvPr/>
        </p:nvSpPr>
        <p:spPr bwMode="auto">
          <a:xfrm>
            <a:off x="3131984" y="1628979"/>
            <a:ext cx="630005" cy="1439895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Freeform 10"/>
          <p:cNvSpPr>
            <a:spLocks/>
          </p:cNvSpPr>
          <p:nvPr/>
        </p:nvSpPr>
        <p:spPr bwMode="auto">
          <a:xfrm rot="16200000">
            <a:off x="4616999" y="1853980"/>
            <a:ext cx="720006" cy="270004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Rectangle 104"/>
          <p:cNvSpPr>
            <a:spLocks noChangeArrowheads="1"/>
          </p:cNvSpPr>
          <p:nvPr/>
        </p:nvSpPr>
        <p:spPr bwMode="auto">
          <a:xfrm>
            <a:off x="3041982" y="1268976"/>
            <a:ext cx="4590051" cy="360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anchor="ctr"/>
          <a:lstStyle/>
          <a:p>
            <a:pPr algn="ctr">
              <a:lnSpc>
                <a:spcPct val="80000"/>
              </a:lnSpc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Register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 rot="16200000">
            <a:off x="4436998" y="2033985"/>
            <a:ext cx="1260014" cy="450002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Rectangle 104"/>
          <p:cNvSpPr>
            <a:spLocks noChangeArrowheads="1"/>
          </p:cNvSpPr>
          <p:nvPr/>
        </p:nvSpPr>
        <p:spPr bwMode="auto">
          <a:xfrm>
            <a:off x="1421965" y="2168985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Rectangle 104"/>
          <p:cNvSpPr>
            <a:spLocks noChangeArrowheads="1"/>
          </p:cNvSpPr>
          <p:nvPr/>
        </p:nvSpPr>
        <p:spPr bwMode="auto">
          <a:xfrm>
            <a:off x="2321975" y="2168985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>
            <a:off x="2771980" y="234898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2771980" y="2888993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>
            <a:off x="1871970" y="2348988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 bwMode="auto">
          <a:xfrm>
            <a:off x="1871970" y="2888994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8" name="フローチャート: 手作業 117"/>
          <p:cNvSpPr/>
          <p:nvPr/>
        </p:nvSpPr>
        <p:spPr bwMode="auto">
          <a:xfrm rot="16200000">
            <a:off x="4436996" y="2213986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19" name="フローチャート: 手作業 118"/>
          <p:cNvSpPr/>
          <p:nvPr/>
        </p:nvSpPr>
        <p:spPr bwMode="auto">
          <a:xfrm rot="16200000">
            <a:off x="4436996" y="2753992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20" name="フローチャート: 手作業 119"/>
          <p:cNvSpPr/>
          <p:nvPr/>
        </p:nvSpPr>
        <p:spPr bwMode="auto">
          <a:xfrm rot="16200000">
            <a:off x="3626989" y="2213986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21" name="フローチャート: 手作業 120"/>
          <p:cNvSpPr/>
          <p:nvPr/>
        </p:nvSpPr>
        <p:spPr bwMode="auto">
          <a:xfrm rot="16200000">
            <a:off x="3626989" y="2753992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cxnSp>
        <p:nvCxnSpPr>
          <p:cNvPr id="122" name="直線矢印コネクタ 121"/>
          <p:cNvCxnSpPr/>
          <p:nvPr/>
        </p:nvCxnSpPr>
        <p:spPr bwMode="auto">
          <a:xfrm>
            <a:off x="4121994" y="2348988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4121994" y="2888994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5382007" y="234898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5382007" y="2888993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 bwMode="auto">
          <a:xfrm>
            <a:off x="1871970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1871970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角丸四角形 41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4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5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6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7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角丸四角形 52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8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9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角丸四角形 55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10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11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881959" y="2168985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12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881959" y="2708991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13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791958" y="1988983"/>
            <a:ext cx="540006" cy="126001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5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09844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09844 -3.703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0 L 0.24601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-3.7037E-6 L 0.24601 -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01 -3.7037E-6 L 0.35434 -3.703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0 L 0.46267 0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-3.7037E-6 L 0.46267 -3.7037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0 L 0.53142 0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-3.7037E-6 L 0.53142 0.000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42 0.00024 L 0.69878 -0.0393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8" y="-199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3" presetClass="exit" presetSubtype="32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9" grpId="2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2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53" grpId="0" animBg="1"/>
      <p:bldP spid="53" grpId="1" animBg="1"/>
      <p:bldP spid="53" grpId="2" animBg="1"/>
      <p:bldP spid="53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/>
              <a:t>評価結果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sz="2000" dirty="0"/>
              <a:t>最新の </a:t>
            </a:r>
            <a:r>
              <a:rPr lang="en-US" altLang="ja-JP" sz="2000" dirty="0"/>
              <a:t>ARM </a:t>
            </a:r>
            <a:r>
              <a:rPr lang="en-US" altLang="ja-JP" sz="2000" dirty="0" err="1"/>
              <a:t>big.LITTLE</a:t>
            </a:r>
            <a:r>
              <a:rPr lang="en-US" altLang="ja-JP" sz="2000" dirty="0"/>
              <a:t> </a:t>
            </a:r>
            <a:r>
              <a:rPr lang="ja-JP" altLang="en-US" sz="2000" dirty="0"/>
              <a:t>アーキテクチャと比較</a:t>
            </a:r>
            <a:endParaRPr lang="en-US" altLang="ja-JP" sz="2000" dirty="0"/>
          </a:p>
          <a:p>
            <a:r>
              <a:rPr lang="en-US" altLang="ja-JP" sz="2000" dirty="0"/>
              <a:t>ARM Cortex A-57 (big) </a:t>
            </a:r>
            <a:r>
              <a:rPr lang="ja-JP" altLang="en-US" sz="2000" dirty="0"/>
              <a:t>とくらべて，</a:t>
            </a:r>
            <a:endParaRPr lang="en-US" altLang="ja-JP" sz="2000" dirty="0"/>
          </a:p>
          <a:p>
            <a:pPr lvl="1"/>
            <a:r>
              <a:rPr lang="en-US" altLang="ja-JP" sz="2000" dirty="0"/>
              <a:t>5.7% </a:t>
            </a:r>
            <a:r>
              <a:rPr lang="ja-JP" altLang="en-US" sz="2000" dirty="0"/>
              <a:t>高い </a:t>
            </a:r>
            <a:r>
              <a:rPr lang="en-US" altLang="ja-JP" sz="2000" dirty="0"/>
              <a:t>IPC</a:t>
            </a:r>
          </a:p>
          <a:p>
            <a:pPr lvl="1"/>
            <a:r>
              <a:rPr lang="en-US" altLang="ja-JP" sz="2000" dirty="0"/>
              <a:t>17% </a:t>
            </a:r>
            <a:r>
              <a:rPr lang="ja-JP" altLang="en-US" sz="2000" dirty="0"/>
              <a:t>低い消費エネルギー</a:t>
            </a:r>
            <a:endParaRPr lang="en-US" altLang="ja-JP" sz="2000" dirty="0"/>
          </a:p>
          <a:p>
            <a:pPr lvl="1"/>
            <a:r>
              <a:rPr lang="en-US" altLang="ja-JP" sz="2000" dirty="0"/>
              <a:t>25% </a:t>
            </a:r>
            <a:r>
              <a:rPr lang="ja-JP" altLang="en-US" sz="2000" dirty="0"/>
              <a:t>高い性能エネルギー比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/>
              <a:t>   performance/energy ratio (PER)</a:t>
            </a:r>
          </a:p>
          <a:p>
            <a:r>
              <a:rPr lang="en-US" altLang="ja-JP" sz="2000" dirty="0"/>
              <a:t>ARM Cortex A-53 (little) </a:t>
            </a:r>
            <a:r>
              <a:rPr lang="ja-JP" altLang="en-US" sz="2000" dirty="0"/>
              <a:t>とくらべて</a:t>
            </a:r>
            <a:endParaRPr lang="en-US" altLang="ja-JP" sz="2000" dirty="0"/>
          </a:p>
          <a:p>
            <a:pPr lvl="1"/>
            <a:r>
              <a:rPr lang="en-US" altLang="ja-JP" sz="2000" dirty="0"/>
              <a:t>27% </a:t>
            </a:r>
            <a:r>
              <a:rPr lang="ja-JP" altLang="en-US" sz="2000" dirty="0"/>
              <a:t>高い性能エネルギー比</a:t>
            </a:r>
          </a:p>
        </p:txBody>
      </p:sp>
    </p:spTree>
    <p:extLst>
      <p:ext uri="{BB962C8B-B14F-4D97-AF65-F5344CB8AC3E}">
        <p14:creationId xmlns:p14="http://schemas.microsoft.com/office/powerpoint/2010/main" val="360337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もくじ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MICRO </a:t>
            </a:r>
            <a:r>
              <a:rPr lang="ja-JP" altLang="en-US" dirty="0" err="1"/>
              <a:t>って</a:t>
            </a:r>
            <a:r>
              <a:rPr lang="ja-JP" altLang="en-US" dirty="0"/>
              <a:t>どんな会議？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FXA 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について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b="1" dirty="0" smtClean="0">
                <a:solidFill>
                  <a:schemeClr val="accent1"/>
                </a:solidFill>
              </a:rPr>
              <a:t>論文が通るまでの歴史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9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時を遡ること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年前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sz="2000" dirty="0" smtClean="0"/>
              <a:t>2003</a:t>
            </a:r>
            <a:r>
              <a:rPr lang="ja-JP" altLang="en-US" sz="2000" dirty="0" smtClean="0"/>
              <a:t>年ごろ</a:t>
            </a:r>
          </a:p>
          <a:p>
            <a:pPr lvl="1"/>
            <a:r>
              <a:rPr lang="ja-JP" altLang="en-US" sz="2000" dirty="0" smtClean="0"/>
              <a:t>フロントエンドで命令を実行</a:t>
            </a:r>
            <a:r>
              <a:rPr lang="ja-JP" altLang="en-US" sz="2000" dirty="0"/>
              <a:t>するとなんか速くなることが発見</a:t>
            </a:r>
            <a:r>
              <a:rPr lang="ja-JP" altLang="en-US" sz="2000" dirty="0" smtClean="0"/>
              <a:t>される</a:t>
            </a:r>
            <a:endParaRPr lang="en-US" altLang="ja-JP" sz="2000" dirty="0" smtClean="0"/>
          </a:p>
          <a:p>
            <a:r>
              <a:rPr lang="ja-JP" altLang="en-US" sz="2000" dirty="0" smtClean="0"/>
              <a:t>そのころの</a:t>
            </a:r>
            <a:r>
              <a:rPr lang="ja-JP" altLang="en-US" sz="2000" dirty="0"/>
              <a:t>話題</a:t>
            </a:r>
          </a:p>
          <a:p>
            <a:pPr lvl="1"/>
            <a:r>
              <a:rPr lang="ja-JP" altLang="en-US" sz="2000" dirty="0" smtClean="0"/>
              <a:t>小泉</a:t>
            </a:r>
            <a:r>
              <a:rPr lang="ja-JP" altLang="en-US" sz="2000" dirty="0"/>
              <a:t>内閣，狂牛病，イラク戦争</a:t>
            </a:r>
          </a:p>
          <a:p>
            <a:pPr lvl="1"/>
            <a:r>
              <a:rPr lang="en-US" altLang="ja-JP" sz="2000" dirty="0" smtClean="0"/>
              <a:t>Pentium </a:t>
            </a:r>
            <a:r>
              <a:rPr lang="en-US" altLang="ja-JP" sz="2000" dirty="0"/>
              <a:t>M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Athlon64</a:t>
            </a:r>
            <a:r>
              <a:rPr lang="ja-JP" altLang="en-US" sz="2000" dirty="0" err="1"/>
              <a:t>，</a:t>
            </a:r>
            <a:r>
              <a:rPr lang="ja-JP" altLang="en-US" sz="2000" dirty="0"/>
              <a:t>地球シミュレータ</a:t>
            </a:r>
          </a:p>
          <a:p>
            <a:pPr lvl="1"/>
            <a:r>
              <a:rPr lang="en-US" altLang="ja-JP" sz="2000" dirty="0" smtClean="0"/>
              <a:t>【</a:t>
            </a:r>
            <a:r>
              <a:rPr lang="ja-JP" altLang="en-US" sz="2000" dirty="0" smtClean="0"/>
              <a:t>悲報</a:t>
            </a:r>
            <a:r>
              <a:rPr lang="en-US" altLang="ja-JP" sz="2000" dirty="0" smtClean="0"/>
              <a:t>】</a:t>
            </a:r>
            <a:r>
              <a:rPr lang="ja-JP" altLang="en-US" sz="2000" dirty="0" smtClean="0"/>
              <a:t>塩谷氏，</a:t>
            </a:r>
            <a:r>
              <a:rPr lang="en-US" altLang="ja-JP" sz="2000" dirty="0"/>
              <a:t>2</a:t>
            </a:r>
            <a:r>
              <a:rPr lang="ja-JP" altLang="en-US" sz="2000" dirty="0"/>
              <a:t>回目の留年が</a:t>
            </a:r>
            <a:r>
              <a:rPr lang="ja-JP" altLang="en-US" sz="2000" dirty="0" smtClean="0"/>
              <a:t>決定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　なお仕送りは打ち切られたもよう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702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フロントエンド実行の歴史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745200" lvl="1" indent="-457200">
              <a:buFont typeface="+mj-lt"/>
              <a:buAutoNum type="arabicPeriod"/>
            </a:pPr>
            <a:r>
              <a:rPr lang="en-US" altLang="ja-JP" dirty="0" smtClean="0"/>
              <a:t>2004 ARC </a:t>
            </a:r>
            <a:r>
              <a:rPr lang="ja-JP" altLang="en-US" dirty="0" smtClean="0"/>
              <a:t>研究会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「フロントエンド実行」</a:t>
            </a:r>
            <a:endParaRPr lang="ja-JP" altLang="en-US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dirty="0" smtClean="0"/>
              <a:t>2004 </a:t>
            </a:r>
            <a:r>
              <a:rPr lang="en-US" altLang="ja-JP" dirty="0"/>
              <a:t>ARC </a:t>
            </a:r>
            <a:r>
              <a:rPr lang="ja-JP" altLang="en-US" dirty="0"/>
              <a:t>研究会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「フロントエンド</a:t>
            </a:r>
            <a:r>
              <a:rPr lang="ja-JP" altLang="en-US" dirty="0"/>
              <a:t>実行によるプリロードの</a:t>
            </a:r>
            <a:r>
              <a:rPr lang="ja-JP" altLang="en-US" dirty="0" smtClean="0"/>
              <a:t>提案」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1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塩谷 亮太 （しおや りょうた）</a:t>
            </a:r>
            <a:endParaRPr lang="en-US" alt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 smtClean="0"/>
              <a:t>所属：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名古屋</a:t>
            </a:r>
            <a:r>
              <a:rPr kumimoji="1" lang="ja-JP" altLang="en-US" dirty="0" smtClean="0"/>
              <a:t>大学 安藤研究室 助教</a:t>
            </a:r>
            <a:endParaRPr kumimoji="1" lang="en-US" altLang="ja-JP" dirty="0" smtClean="0"/>
          </a:p>
          <a:p>
            <a:r>
              <a:rPr lang="ja-JP" altLang="en-US" dirty="0" smtClean="0"/>
              <a:t>専門：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コンピュータ・アーキテクチャ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6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 ごろ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611956" y="1448978"/>
            <a:ext cx="8532044" cy="630007"/>
          </a:xfrm>
        </p:spPr>
        <p:txBody>
          <a:bodyPr/>
          <a:lstStyle/>
          <a:p>
            <a:r>
              <a:rPr lang="ja-JP" altLang="en-US" sz="2000" dirty="0" smtClean="0"/>
              <a:t>同期の</a:t>
            </a:r>
            <a:r>
              <a:rPr lang="en-US" altLang="ja-JP" sz="2000" dirty="0" smtClean="0"/>
              <a:t>H</a:t>
            </a:r>
            <a:r>
              <a:rPr lang="ja-JP" altLang="en-US" sz="2000" dirty="0" smtClean="0"/>
              <a:t>井くん「</a:t>
            </a:r>
            <a:r>
              <a:rPr lang="ja-JP" altLang="en-US" sz="2000" dirty="0"/>
              <a:t>横に</a:t>
            </a:r>
            <a:r>
              <a:rPr lang="ja-JP" altLang="en-US" sz="2000" dirty="0" smtClean="0"/>
              <a:t>並べるとパイプが短くなっていいきがする」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          五島「</a:t>
            </a:r>
            <a:r>
              <a:rPr lang="ja-JP" altLang="en-US" sz="2000" dirty="0"/>
              <a:t>一理ある」</a:t>
            </a:r>
            <a:endParaRPr kumimoji="1" lang="ja-JP" altLang="en-US" sz="2000" dirty="0"/>
          </a:p>
        </p:txBody>
      </p:sp>
      <p:sp>
        <p:nvSpPr>
          <p:cNvPr id="16" name="角丸四角形 15"/>
          <p:cNvSpPr/>
          <p:nvPr/>
        </p:nvSpPr>
        <p:spPr bwMode="auto">
          <a:xfrm rot="16200000">
            <a:off x="6012016" y="3158997"/>
            <a:ext cx="720008" cy="540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OXU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 bwMode="auto">
          <a:xfrm rot="16200000">
            <a:off x="5112006" y="3158996"/>
            <a:ext cx="720008" cy="540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IXU</a:t>
            </a:r>
            <a:endParaRPr kumimoji="1" lang="ja-JP" altLang="en-US" dirty="0"/>
          </a:p>
        </p:txBody>
      </p:sp>
      <p:sp>
        <p:nvSpPr>
          <p:cNvPr id="18" name="Rectangle 104"/>
          <p:cNvSpPr>
            <a:spLocks noChangeArrowheads="1"/>
          </p:cNvSpPr>
          <p:nvPr/>
        </p:nvSpPr>
        <p:spPr bwMode="auto">
          <a:xfrm rot="5400000">
            <a:off x="5742012" y="2078985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5922014" y="2798993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テキスト プレースホルダー 3"/>
          <p:cNvSpPr txBox="1">
            <a:spLocks/>
          </p:cNvSpPr>
          <p:nvPr/>
        </p:nvSpPr>
        <p:spPr bwMode="auto">
          <a:xfrm>
            <a:off x="341953" y="5139020"/>
            <a:ext cx="9540106" cy="72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8000" indent="-288000" algn="l" rtl="0" eaLnBrk="1" fontAlgn="base" hangingPunct="1">
              <a:lnSpc>
                <a:spcPct val="110000"/>
              </a:lnSpc>
              <a:spcBef>
                <a:spcPts val="24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n"/>
              <a:tabLst>
                <a:tab pos="2057400" algn="l"/>
              </a:tabLst>
              <a:defRPr kumimoji="1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1pPr>
            <a:lvl2pPr marL="576000" indent="-2880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rgbClr val="F27679"/>
              </a:buClr>
              <a:buFont typeface="Wingdings" panose="05000000000000000000" pitchFamily="2" charset="2"/>
              <a:buChar char="u"/>
              <a:tabLst>
                <a:tab pos="2057400" algn="l"/>
              </a:tabLst>
              <a:defRPr kumimoji="1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2pPr>
            <a:lvl3pPr marL="864000" indent="-288000" algn="l" rtl="0" eaLnBrk="1" fontAlgn="base" hangingPunct="1">
              <a:lnSpc>
                <a:spcPct val="110000"/>
              </a:lnSpc>
              <a:spcBef>
                <a:spcPts val="300"/>
              </a:spcBef>
              <a:spcAft>
                <a:spcPts val="100"/>
              </a:spcAft>
              <a:buClr>
                <a:srgbClr val="FDAA57"/>
              </a:buClr>
              <a:buFont typeface="Wingdings" pitchFamily="2" charset="2"/>
              <a:buChar char="l"/>
              <a:tabLst>
                <a:tab pos="2057400" algn="l"/>
              </a:tabLst>
              <a:defRPr kumimoji="1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3pPr>
            <a:lvl4pPr marL="1152000" indent="-288000" algn="l" rtl="0" eaLnBrk="1" fontAlgn="base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6666FF"/>
              </a:buClr>
              <a:buFont typeface="Wingdings" pitchFamily="2" charset="2"/>
              <a:buChar char="p"/>
              <a:tabLst>
                <a:tab pos="2057400" algn="l"/>
              </a:tabLst>
              <a:defRPr kumimoji="1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4pPr>
            <a:lvl5pPr marL="1440000" indent="-288000" algn="l" rtl="0" eaLnBrk="1" fontAlgn="base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F27679"/>
              </a:buClr>
              <a:buFont typeface="Wingdings" pitchFamily="2" charset="2"/>
              <a:buChar char="p"/>
              <a:tabLst>
                <a:tab pos="2057400" algn="l"/>
              </a:tabLst>
              <a:defRPr kumimoji="1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5pPr>
            <a:lvl6pPr marL="25146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057400" algn="l"/>
              </a:tabLst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ja-JP" altLang="en-US" sz="2000" kern="0" dirty="0" smtClean="0"/>
              <a:t>五島「これ何かいい名前ないかね？」</a:t>
            </a:r>
            <a:endParaRPr lang="ja-JP" altLang="en-US" sz="2000" kern="0" dirty="0"/>
          </a:p>
          <a:p>
            <a:pPr lvl="1"/>
            <a:r>
              <a:rPr lang="ja-JP" altLang="en-US" sz="2000" kern="0" dirty="0" smtClean="0"/>
              <a:t>入江「この形はツインテールですよー！」</a:t>
            </a:r>
            <a:endParaRPr lang="en-US" altLang="ja-JP" sz="2000" kern="0" dirty="0" smtClean="0"/>
          </a:p>
          <a:p>
            <a:pPr lvl="2"/>
            <a:r>
              <a:rPr lang="ja-JP" altLang="en-US" sz="2000" kern="0" dirty="0" smtClean="0"/>
              <a:t>ツインテール・アーキテクチャ誕生の瞬間である</a:t>
            </a:r>
            <a:endParaRPr lang="en-US" altLang="ja-JP" sz="2000" kern="0" dirty="0" smtClean="0"/>
          </a:p>
        </p:txBody>
      </p:sp>
      <p:sp>
        <p:nvSpPr>
          <p:cNvPr id="26" name="Rectangle 104"/>
          <p:cNvSpPr>
            <a:spLocks noChangeArrowheads="1"/>
          </p:cNvSpPr>
          <p:nvPr/>
        </p:nvSpPr>
        <p:spPr bwMode="auto">
          <a:xfrm rot="5400000">
            <a:off x="2591977" y="2078985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2321975" y="3068996"/>
            <a:ext cx="900010" cy="540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IXU</a:t>
            </a:r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 bwMode="auto">
          <a:xfrm>
            <a:off x="2321974" y="3969006"/>
            <a:ext cx="888149" cy="540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OXU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2771979" y="2768513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 bwMode="auto">
          <a:xfrm>
            <a:off x="2771979" y="3639482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 bwMode="auto">
          <a:xfrm>
            <a:off x="3851992" y="2978995"/>
            <a:ext cx="900010" cy="720008"/>
          </a:xfrm>
          <a:prstGeom prst="rightArrow">
            <a:avLst/>
          </a:prstGeom>
          <a:ln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2006</a:t>
            </a:r>
            <a:r>
              <a:rPr kumimoji="1" lang="ja-JP" altLang="en-US" dirty="0" smtClean="0"/>
              <a:t>年ぐらい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611956" y="1448978"/>
            <a:ext cx="7920088" cy="5220057"/>
          </a:xfrm>
        </p:spPr>
        <p:txBody>
          <a:bodyPr/>
          <a:lstStyle/>
          <a:p>
            <a:r>
              <a:rPr kumimoji="1" lang="ja-JP" altLang="en-US" sz="2000" dirty="0" smtClean="0"/>
              <a:t>後輩の</a:t>
            </a:r>
            <a:r>
              <a:rPr kumimoji="1" lang="en-US" altLang="ja-JP" sz="2000" dirty="0" smtClean="0"/>
              <a:t>H</a:t>
            </a:r>
            <a:r>
              <a:rPr kumimoji="1" lang="ja-JP" altLang="en-US" sz="2000" dirty="0" smtClean="0"/>
              <a:t>尾くんが引き継ぐ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意味不明にネガティブ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「</a:t>
            </a:r>
            <a:r>
              <a:rPr lang="ja-JP" altLang="en-US" sz="2000" dirty="0"/>
              <a:t>俺がこのアーキテクチャがだめなことを</a:t>
            </a:r>
            <a:r>
              <a:rPr lang="ja-JP" altLang="en-US" sz="2000" dirty="0" smtClean="0"/>
              <a:t>証明して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やります</a:t>
            </a:r>
            <a:r>
              <a:rPr lang="ja-JP" altLang="en-US" sz="2000" dirty="0"/>
              <a:t>よ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「超困ってるん</a:t>
            </a:r>
            <a:r>
              <a:rPr lang="ja-JP" altLang="en-US" sz="2000" dirty="0"/>
              <a:t>ですけど，なんか</a:t>
            </a:r>
            <a:r>
              <a:rPr lang="ja-JP" altLang="en-US" sz="2000" dirty="0" smtClean="0"/>
              <a:t>性能すごい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上がっちゃうん</a:t>
            </a:r>
            <a:r>
              <a:rPr lang="ja-JP" altLang="en-US" sz="2000" dirty="0"/>
              <a:t>ですよ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2483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フロントエンド実行の歴史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745200" lvl="1" indent="-457200">
              <a:buFont typeface="+mj-lt"/>
              <a:buAutoNum type="arabicPeriod"/>
            </a:pPr>
            <a:r>
              <a:rPr lang="en-US" altLang="ja-JP" sz="2000" dirty="0" smtClean="0"/>
              <a:t>2004 ARC </a:t>
            </a:r>
            <a:r>
              <a:rPr lang="ja-JP" altLang="en-US" sz="2000" dirty="0" smtClean="0"/>
              <a:t>研究会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「フロントエンド実行」</a:t>
            </a:r>
            <a:endParaRPr lang="ja-JP" altLang="en-US" sz="2000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2000" dirty="0" smtClean="0"/>
              <a:t>2004 </a:t>
            </a:r>
            <a:r>
              <a:rPr lang="en-US" altLang="ja-JP" sz="2000" dirty="0"/>
              <a:t>ARC </a:t>
            </a:r>
            <a:r>
              <a:rPr lang="ja-JP" altLang="en-US" sz="2000" dirty="0"/>
              <a:t>研究会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「フロントエンド</a:t>
            </a:r>
            <a:r>
              <a:rPr lang="ja-JP" altLang="en-US" sz="2000" dirty="0"/>
              <a:t>実行によるプリロードの</a:t>
            </a:r>
            <a:r>
              <a:rPr lang="ja-JP" altLang="en-US" sz="2000" dirty="0" smtClean="0"/>
              <a:t>提案」</a:t>
            </a:r>
            <a:endParaRPr lang="en-US" altLang="ja-JP" sz="20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2000" dirty="0" smtClean="0">
                <a:solidFill>
                  <a:schemeClr val="accent1"/>
                </a:solidFill>
              </a:rPr>
              <a:t>2006 ARC</a:t>
            </a:r>
            <a:r>
              <a:rPr lang="en-US" altLang="ja-JP" sz="2000" dirty="0">
                <a:solidFill>
                  <a:schemeClr val="accent1"/>
                </a:solidFill>
              </a:rPr>
              <a:t> </a:t>
            </a:r>
            <a:r>
              <a:rPr lang="ja-JP" altLang="en-US" sz="2000" dirty="0" smtClean="0">
                <a:solidFill>
                  <a:schemeClr val="accent1"/>
                </a:solidFill>
              </a:rPr>
              <a:t>研究会</a:t>
            </a:r>
            <a:r>
              <a:rPr lang="en-US" altLang="ja-JP" sz="2000" dirty="0" smtClean="0">
                <a:solidFill>
                  <a:schemeClr val="accent1"/>
                </a:solidFill>
              </a:rPr>
              <a:t/>
            </a:r>
            <a:br>
              <a:rPr lang="en-US" altLang="ja-JP" sz="2000" dirty="0" smtClean="0">
                <a:solidFill>
                  <a:schemeClr val="accent1"/>
                </a:solidFill>
              </a:rPr>
            </a:br>
            <a:r>
              <a:rPr lang="ja-JP" altLang="en-US" sz="2000" dirty="0" smtClean="0">
                <a:solidFill>
                  <a:schemeClr val="accent1"/>
                </a:solidFill>
              </a:rPr>
              <a:t>「ツインテール</a:t>
            </a:r>
            <a:r>
              <a:rPr lang="ja-JP" altLang="en-US" sz="2000" dirty="0">
                <a:solidFill>
                  <a:schemeClr val="accent1"/>
                </a:solidFill>
              </a:rPr>
              <a:t>・</a:t>
            </a:r>
            <a:r>
              <a:rPr lang="ja-JP" altLang="en-US" sz="2000" dirty="0" smtClean="0">
                <a:solidFill>
                  <a:schemeClr val="accent1"/>
                </a:solidFill>
              </a:rPr>
              <a:t>アーキテクチャ」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accent1"/>
                </a:solidFill>
              </a:rPr>
              <a:t>2007 SACSIS</a:t>
            </a:r>
            <a:br>
              <a:rPr lang="en-US" altLang="ja-JP" sz="2000" dirty="0" smtClean="0">
                <a:solidFill>
                  <a:schemeClr val="accent1"/>
                </a:solidFill>
              </a:rPr>
            </a:br>
            <a:r>
              <a:rPr lang="ja-JP" altLang="en-US" sz="2000" dirty="0" smtClean="0">
                <a:solidFill>
                  <a:schemeClr val="accent1"/>
                </a:solidFill>
              </a:rPr>
              <a:t>「ツインテール</a:t>
            </a:r>
            <a:r>
              <a:rPr lang="ja-JP" altLang="en-US" sz="2000" dirty="0">
                <a:solidFill>
                  <a:schemeClr val="accent1"/>
                </a:solidFill>
              </a:rPr>
              <a:t>・</a:t>
            </a:r>
            <a:r>
              <a:rPr lang="ja-JP" altLang="en-US" sz="2000" dirty="0" smtClean="0">
                <a:solidFill>
                  <a:schemeClr val="accent1"/>
                </a:solidFill>
              </a:rPr>
              <a:t>アーキテクチャ」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accent1"/>
                </a:solidFill>
              </a:rPr>
              <a:t>2007 </a:t>
            </a:r>
            <a:r>
              <a:rPr lang="en-US" altLang="ja-JP" sz="2000" dirty="0">
                <a:solidFill>
                  <a:schemeClr val="accent1"/>
                </a:solidFill>
              </a:rPr>
              <a:t>ARC </a:t>
            </a:r>
            <a:r>
              <a:rPr lang="ja-JP" altLang="en-US" sz="2000" dirty="0">
                <a:solidFill>
                  <a:schemeClr val="accent1"/>
                </a:solidFill>
              </a:rPr>
              <a:t>研究会</a:t>
            </a:r>
            <a:r>
              <a:rPr lang="en-US" altLang="ja-JP" sz="2000" dirty="0">
                <a:solidFill>
                  <a:schemeClr val="accent1"/>
                </a:solidFill>
              </a:rPr>
              <a:t/>
            </a:r>
            <a:br>
              <a:rPr lang="en-US" altLang="ja-JP" sz="2000" dirty="0">
                <a:solidFill>
                  <a:schemeClr val="accent1"/>
                </a:solidFill>
              </a:rPr>
            </a:br>
            <a:r>
              <a:rPr lang="ja-JP" altLang="en-US" sz="2000" dirty="0">
                <a:solidFill>
                  <a:schemeClr val="accent1"/>
                </a:solidFill>
              </a:rPr>
              <a:t>「ツインテール・</a:t>
            </a:r>
            <a:r>
              <a:rPr lang="ja-JP" altLang="en-US" sz="2000" dirty="0" smtClean="0">
                <a:solidFill>
                  <a:schemeClr val="accent1"/>
                </a:solidFill>
              </a:rPr>
              <a:t>アーキテクチャの改良」</a:t>
            </a:r>
            <a:endParaRPr lang="en-US" altLang="ja-JP" sz="2000" dirty="0">
              <a:solidFill>
                <a:schemeClr val="accent1"/>
              </a:solidFill>
            </a:endParaRPr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accent1"/>
                </a:solidFill>
              </a:rPr>
              <a:t>2008 </a:t>
            </a:r>
            <a:r>
              <a:rPr lang="en-US" altLang="ja-JP" sz="2000" dirty="0">
                <a:solidFill>
                  <a:schemeClr val="accent1"/>
                </a:solidFill>
              </a:rPr>
              <a:t>ARC </a:t>
            </a:r>
            <a:r>
              <a:rPr lang="ja-JP" altLang="en-US" sz="2000" dirty="0">
                <a:solidFill>
                  <a:schemeClr val="accent1"/>
                </a:solidFill>
              </a:rPr>
              <a:t>研究会</a:t>
            </a:r>
            <a:r>
              <a:rPr lang="en-US" altLang="ja-JP" sz="2000" dirty="0">
                <a:solidFill>
                  <a:schemeClr val="accent1"/>
                </a:solidFill>
              </a:rPr>
              <a:t/>
            </a:r>
            <a:br>
              <a:rPr lang="en-US" altLang="ja-JP" sz="2000" dirty="0">
                <a:solidFill>
                  <a:schemeClr val="accent1"/>
                </a:solidFill>
              </a:rPr>
            </a:br>
            <a:r>
              <a:rPr lang="ja-JP" altLang="en-US" sz="2000" dirty="0">
                <a:solidFill>
                  <a:schemeClr val="accent1"/>
                </a:solidFill>
              </a:rPr>
              <a:t>「ツインテール・</a:t>
            </a:r>
            <a:r>
              <a:rPr lang="ja-JP" altLang="en-US" sz="2000" dirty="0" smtClean="0">
                <a:solidFill>
                  <a:schemeClr val="accent1"/>
                </a:solidFill>
              </a:rPr>
              <a:t>アーキテクチャの評価」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ja-JP" altLang="en-US" sz="2000" dirty="0"/>
              <a:t>これ</a:t>
            </a:r>
            <a:r>
              <a:rPr lang="ja-JP" altLang="en-US" sz="2000" dirty="0" smtClean="0"/>
              <a:t>以降，しばらく放置に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117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2012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ごろ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8" y="1448978"/>
            <a:ext cx="8262041" cy="5220057"/>
          </a:xfrm>
        </p:spPr>
        <p:txBody>
          <a:bodyPr/>
          <a:lstStyle/>
          <a:p>
            <a:r>
              <a:rPr lang="ja-JP" altLang="en-US" sz="2000" dirty="0" smtClean="0"/>
              <a:t>塩谷「ツインテールのあれは本当すごい</a:t>
            </a:r>
            <a:r>
              <a:rPr lang="ja-JP" altLang="en-US" sz="2000" dirty="0"/>
              <a:t>と思うので</a:t>
            </a:r>
            <a:r>
              <a:rPr lang="ja-JP" altLang="en-US" sz="2000" dirty="0" smtClean="0"/>
              <a:t>，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こっちで続きやっても</a:t>
            </a:r>
            <a:r>
              <a:rPr lang="ja-JP" altLang="en-US" sz="2000" dirty="0" err="1" smtClean="0"/>
              <a:t>い</a:t>
            </a:r>
            <a:r>
              <a:rPr lang="ja-JP" altLang="en-US" sz="2000" dirty="0" smtClean="0"/>
              <a:t>いすかね</a:t>
            </a:r>
            <a:r>
              <a:rPr lang="ja-JP" altLang="en-US" sz="2000" dirty="0"/>
              <a:t>？」</a:t>
            </a:r>
          </a:p>
          <a:p>
            <a:r>
              <a:rPr lang="ja-JP" altLang="en-US" sz="2000" dirty="0" smtClean="0"/>
              <a:t>五島「いいんじゃね」</a:t>
            </a:r>
            <a:endParaRPr lang="en-US" altLang="ja-JP" sz="2000" dirty="0" smtClean="0"/>
          </a:p>
          <a:p>
            <a:r>
              <a:rPr lang="ja-JP" altLang="en-US" sz="2000" dirty="0"/>
              <a:t>研究</a:t>
            </a:r>
            <a:r>
              <a:rPr lang="ja-JP" altLang="en-US" sz="2000" dirty="0" smtClean="0"/>
              <a:t>再開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全部実装しなおして性能とエネルギーをはかった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細かいところ</a:t>
            </a:r>
            <a:r>
              <a:rPr lang="ja-JP" altLang="en-US" sz="2000" dirty="0" smtClean="0"/>
              <a:t>も色々</a:t>
            </a:r>
            <a:r>
              <a:rPr lang="ja-JP" altLang="en-US" sz="2000" dirty="0"/>
              <a:t>考えた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5422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真面目に色々かんがえた結果，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9" y="1718981"/>
            <a:ext cx="8010090" cy="1440016"/>
          </a:xfrm>
        </p:spPr>
        <p:txBody>
          <a:bodyPr/>
          <a:lstStyle/>
          <a:p>
            <a:r>
              <a:rPr kumimoji="1" lang="ja-JP" altLang="en-US" sz="2000" dirty="0" smtClean="0"/>
              <a:t>そもそもツインテール式はダメなことが判明</a:t>
            </a:r>
            <a:endParaRPr kumimoji="1" lang="en-US" altLang="ja-JP" sz="2000" dirty="0" smtClean="0"/>
          </a:p>
          <a:p>
            <a:pPr lvl="1"/>
            <a:r>
              <a:rPr lang="ja-JP" altLang="en-US" sz="2000" dirty="0"/>
              <a:t>横に並べる</a:t>
            </a:r>
            <a:r>
              <a:rPr lang="ja-JP" altLang="en-US" sz="2000" dirty="0" smtClean="0"/>
              <a:t>と，お互いの通信や制御がえぐい</a:t>
            </a:r>
            <a:endParaRPr kumimoji="1" lang="en-US" altLang="ja-JP" sz="2000" dirty="0" smtClean="0"/>
          </a:p>
          <a:p>
            <a:pPr lvl="1"/>
            <a:r>
              <a:rPr lang="ja-JP" altLang="en-US" sz="2000" dirty="0"/>
              <a:t>大体</a:t>
            </a:r>
            <a:r>
              <a:rPr lang="ja-JP" altLang="en-US" sz="2000" dirty="0" smtClean="0"/>
              <a:t>そもそも，ここが短くなっても，あまり嬉しくない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 bwMode="auto">
          <a:xfrm rot="16200000">
            <a:off x="6462021" y="4149008"/>
            <a:ext cx="720008" cy="540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OXU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 bwMode="auto">
          <a:xfrm rot="16200000">
            <a:off x="5562011" y="4149007"/>
            <a:ext cx="720008" cy="540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IXU</a:t>
            </a:r>
            <a:endParaRPr kumimoji="1" lang="ja-JP" altLang="en-US" dirty="0"/>
          </a:p>
        </p:txBody>
      </p:sp>
      <p:sp>
        <p:nvSpPr>
          <p:cNvPr id="7" name="Rectangle 104"/>
          <p:cNvSpPr>
            <a:spLocks noChangeArrowheads="1"/>
          </p:cNvSpPr>
          <p:nvPr/>
        </p:nvSpPr>
        <p:spPr bwMode="auto">
          <a:xfrm rot="5400000">
            <a:off x="6192017" y="3068996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6372019" y="3789004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104"/>
          <p:cNvSpPr>
            <a:spLocks noChangeArrowheads="1"/>
          </p:cNvSpPr>
          <p:nvPr/>
        </p:nvSpPr>
        <p:spPr bwMode="auto">
          <a:xfrm rot="5400000">
            <a:off x="2681978" y="3068996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2411976" y="4059007"/>
            <a:ext cx="900010" cy="540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IXU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 bwMode="auto">
          <a:xfrm>
            <a:off x="2411975" y="4959017"/>
            <a:ext cx="888149" cy="540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OXU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2861980" y="3758524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 bwMode="auto">
          <a:xfrm>
            <a:off x="2861980" y="4629493"/>
            <a:ext cx="0" cy="27000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右矢印 13"/>
          <p:cNvSpPr/>
          <p:nvPr/>
        </p:nvSpPr>
        <p:spPr bwMode="auto">
          <a:xfrm rot="10800000">
            <a:off x="3941993" y="3969006"/>
            <a:ext cx="900010" cy="720008"/>
          </a:xfrm>
          <a:prstGeom prst="rightArrow">
            <a:avLst/>
          </a:prstGeom>
          <a:ln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5112006" y="3158997"/>
            <a:ext cx="2520028" cy="2610029"/>
            <a:chOff x="5112006" y="3068996"/>
            <a:chExt cx="2520028" cy="2610029"/>
          </a:xfrm>
        </p:grpSpPr>
        <p:cxnSp>
          <p:nvCxnSpPr>
            <p:cNvPr id="17" name="直線コネクタ 16"/>
            <p:cNvCxnSpPr/>
            <p:nvPr/>
          </p:nvCxnSpPr>
          <p:spPr bwMode="auto">
            <a:xfrm>
              <a:off x="5112006" y="3068996"/>
              <a:ext cx="2520028" cy="2610029"/>
            </a:xfrm>
            <a:prstGeom prst="line">
              <a:avLst/>
            </a:prstGeom>
            <a:noFill/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コネクタ 17"/>
            <p:cNvCxnSpPr/>
            <p:nvPr/>
          </p:nvCxnSpPr>
          <p:spPr bwMode="auto">
            <a:xfrm flipV="1">
              <a:off x="5112006" y="3068997"/>
              <a:ext cx="2430027" cy="2610028"/>
            </a:xfrm>
            <a:prstGeom prst="line">
              <a:avLst/>
            </a:prstGeom>
            <a:noFill/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636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フロントエンド実行の歴史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9" y="1628980"/>
            <a:ext cx="7920088" cy="4680052"/>
          </a:xfrm>
        </p:spPr>
        <p:txBody>
          <a:bodyPr/>
          <a:lstStyle/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2004 ARC </a:t>
            </a:r>
            <a:r>
              <a:rPr lang="ja-JP" altLang="en-US" sz="1400" dirty="0" smtClean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「フロントエンド実行」</a:t>
            </a:r>
            <a:endParaRPr lang="ja-JP" altLang="en-US" sz="1400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2004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「フロントエンド</a:t>
            </a:r>
            <a:r>
              <a:rPr lang="ja-JP" altLang="en-US" sz="1400" dirty="0"/>
              <a:t>実行によるプリロードの</a:t>
            </a:r>
            <a:r>
              <a:rPr lang="ja-JP" altLang="en-US" sz="1400" dirty="0" smtClean="0"/>
              <a:t>提案」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1400" dirty="0" smtClean="0"/>
              <a:t>2006 ARC</a:t>
            </a:r>
            <a:r>
              <a:rPr lang="en-US" altLang="ja-JP" sz="1400" dirty="0"/>
              <a:t> </a:t>
            </a:r>
            <a:r>
              <a:rPr lang="ja-JP" altLang="en-US" sz="1400" dirty="0" smtClean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「ツインテール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アーキテクチャ」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2007 SACSIS</a:t>
            </a:r>
            <a:br>
              <a:rPr lang="en-US" altLang="ja-JP" sz="1400" dirty="0" smtClean="0"/>
            </a:br>
            <a:r>
              <a:rPr lang="ja-JP" altLang="en-US" sz="1400" dirty="0" smtClean="0"/>
              <a:t>「ツインテール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アーキテクチャ」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2007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「ツインテール・</a:t>
            </a:r>
            <a:r>
              <a:rPr lang="ja-JP" altLang="en-US" sz="1400" dirty="0" smtClean="0"/>
              <a:t>アーキテクチャの改良」</a:t>
            </a:r>
            <a:endParaRPr lang="en-US" altLang="ja-JP" sz="1400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2008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「ツインテール・</a:t>
            </a:r>
            <a:r>
              <a:rPr lang="ja-JP" altLang="en-US" sz="1400" dirty="0" smtClean="0"/>
              <a:t>アーキテクチャの評価」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1800" dirty="0" smtClean="0">
                <a:solidFill>
                  <a:schemeClr val="accent1"/>
                </a:solidFill>
              </a:rPr>
              <a:t>2013 </a:t>
            </a:r>
            <a:r>
              <a:rPr lang="en-US" altLang="ja-JP" sz="1800" dirty="0">
                <a:solidFill>
                  <a:schemeClr val="accent1"/>
                </a:solidFill>
              </a:rPr>
              <a:t>ARC </a:t>
            </a:r>
            <a:r>
              <a:rPr lang="ja-JP" altLang="en-US" sz="1800" dirty="0" smtClean="0">
                <a:solidFill>
                  <a:schemeClr val="accent1"/>
                </a:solidFill>
              </a:rPr>
              <a:t>研究会</a:t>
            </a:r>
            <a:r>
              <a:rPr lang="en-US" altLang="ja-JP" sz="1800" dirty="0" smtClean="0">
                <a:solidFill>
                  <a:schemeClr val="accent1"/>
                </a:solidFill>
              </a:rPr>
              <a:t/>
            </a:r>
            <a:br>
              <a:rPr lang="en-US" altLang="ja-JP" sz="1800" dirty="0" smtClean="0">
                <a:solidFill>
                  <a:schemeClr val="accent1"/>
                </a:solidFill>
              </a:rPr>
            </a:br>
            <a:r>
              <a:rPr lang="ja-JP" altLang="en-US" sz="1800" dirty="0" smtClean="0">
                <a:solidFill>
                  <a:schemeClr val="accent1"/>
                </a:solidFill>
              </a:rPr>
              <a:t>「フロントエンド</a:t>
            </a:r>
            <a:r>
              <a:rPr lang="ja-JP" altLang="en-US" sz="1800" dirty="0">
                <a:solidFill>
                  <a:schemeClr val="accent1"/>
                </a:solidFill>
              </a:rPr>
              <a:t>で命令を実行するプロセッサにおける</a:t>
            </a:r>
            <a:r>
              <a:rPr lang="ja-JP" altLang="en-US" sz="1800" dirty="0" smtClean="0">
                <a:solidFill>
                  <a:schemeClr val="accent1"/>
                </a:solidFill>
              </a:rPr>
              <a:t>エネルギー</a:t>
            </a:r>
            <a:r>
              <a:rPr lang="en-US" altLang="ja-JP" sz="1800" dirty="0" smtClean="0">
                <a:solidFill>
                  <a:schemeClr val="accent1"/>
                </a:solidFill>
              </a:rPr>
              <a:t/>
            </a:r>
            <a:br>
              <a:rPr lang="en-US" altLang="ja-JP" sz="1800" dirty="0" smtClean="0">
                <a:solidFill>
                  <a:schemeClr val="accent1"/>
                </a:solidFill>
              </a:rPr>
            </a:br>
            <a:r>
              <a:rPr lang="ja-JP" altLang="en-US" sz="1800" dirty="0" smtClean="0">
                <a:solidFill>
                  <a:schemeClr val="accent1"/>
                </a:solidFill>
              </a:rPr>
              <a:t>　効率</a:t>
            </a:r>
            <a:r>
              <a:rPr lang="ja-JP" altLang="en-US" sz="1800" dirty="0">
                <a:solidFill>
                  <a:schemeClr val="accent1"/>
                </a:solidFill>
              </a:rPr>
              <a:t>の</a:t>
            </a:r>
            <a:r>
              <a:rPr lang="ja-JP" altLang="en-US" sz="1800" dirty="0" smtClean="0">
                <a:solidFill>
                  <a:schemeClr val="accent1"/>
                </a:solidFill>
              </a:rPr>
              <a:t>評価」</a:t>
            </a:r>
            <a:endParaRPr lang="en-US" altLang="ja-JP" sz="1800" dirty="0" smtClean="0">
              <a:solidFill>
                <a:schemeClr val="accent1"/>
              </a:solidFill>
            </a:endParaRPr>
          </a:p>
          <a:p>
            <a:pPr marL="288000" lvl="1" indent="0">
              <a:buNone/>
            </a:pPr>
            <a:r>
              <a:rPr lang="ja-JP" altLang="en-US" sz="1800" dirty="0">
                <a:solidFill>
                  <a:schemeClr val="accent1"/>
                </a:solidFill>
              </a:rPr>
              <a:t>　</a:t>
            </a:r>
            <a:r>
              <a:rPr lang="ja-JP" altLang="en-US" sz="1800" dirty="0" smtClean="0">
                <a:solidFill>
                  <a:schemeClr val="accent1"/>
                </a:solidFill>
              </a:rPr>
              <a:t>　</a:t>
            </a:r>
            <a:r>
              <a:rPr lang="ja-JP" altLang="en-US" sz="1800" dirty="0" smtClean="0"/>
              <a:t>佐藤寿倫先生のコメント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　　「なんで墓の下からゾンビを掘り起こしてきたの？」</a:t>
            </a:r>
            <a:endParaRPr lang="en-US" altLang="ja-JP" sz="1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3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2013 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2000" dirty="0" smtClean="0"/>
              <a:t>HPCA </a:t>
            </a:r>
            <a:r>
              <a:rPr kumimoji="1" lang="ja-JP" altLang="en-US" sz="2000" dirty="0" smtClean="0"/>
              <a:t>へ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Reject 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4(weak </a:t>
            </a:r>
            <a:r>
              <a:rPr lang="en-US" altLang="ja-JP" sz="2000" dirty="0"/>
              <a:t>accept)×</a:t>
            </a:r>
            <a:r>
              <a:rPr lang="en-US" altLang="ja-JP" sz="2000" dirty="0" smtClean="0"/>
              <a:t>2</a:t>
            </a:r>
            <a:r>
              <a:rPr lang="ja-JP" altLang="en-US" sz="2000" dirty="0" err="1" smtClean="0"/>
              <a:t>，</a:t>
            </a:r>
            <a:r>
              <a:rPr lang="en-US" altLang="ja-JP" sz="2000" dirty="0" smtClean="0"/>
              <a:t>3(weak </a:t>
            </a:r>
            <a:r>
              <a:rPr lang="en-US" altLang="ja-JP" sz="2000" dirty="0"/>
              <a:t>reject)×</a:t>
            </a:r>
            <a:r>
              <a:rPr lang="en-US" altLang="ja-JP" sz="2000" dirty="0" smtClean="0"/>
              <a:t>2</a:t>
            </a:r>
            <a:r>
              <a:rPr lang="ja-JP" altLang="en-US" sz="2000" dirty="0" err="1" smtClean="0"/>
              <a:t>，</a:t>
            </a:r>
            <a:r>
              <a:rPr lang="en-US" altLang="ja-JP" sz="2000" dirty="0" smtClean="0"/>
              <a:t>2(reject</a:t>
            </a:r>
            <a:r>
              <a:rPr lang="en-US" altLang="ja-JP" sz="2000" dirty="0"/>
              <a:t>)×2</a:t>
            </a:r>
            <a:endParaRPr lang="en-US" altLang="ja-JP" sz="2000" dirty="0" smtClean="0"/>
          </a:p>
          <a:p>
            <a:pPr lvl="2"/>
            <a:r>
              <a:rPr kumimoji="1" lang="ja-JP" altLang="en-US" sz="2000" dirty="0" smtClean="0"/>
              <a:t>動作の論理的にまずい点をつかれる</a:t>
            </a:r>
            <a:endParaRPr kumimoji="1" lang="en-US" altLang="ja-JP" sz="2000" dirty="0" smtClean="0"/>
          </a:p>
          <a:p>
            <a:pPr lvl="2"/>
            <a:r>
              <a:rPr lang="ja-JP" altLang="en-US" sz="2000" dirty="0" smtClean="0"/>
              <a:t>ベースラインの想定が古い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追加した </a:t>
            </a:r>
            <a:r>
              <a:rPr lang="en-US" altLang="ja-JP" sz="2000" dirty="0" smtClean="0"/>
              <a:t>IXU </a:t>
            </a:r>
            <a:r>
              <a:rPr lang="ja-JP" altLang="en-US" sz="2000" dirty="0" smtClean="0"/>
              <a:t>のオーバーヘッドの見積もり</a:t>
            </a:r>
            <a:endParaRPr lang="en-US" altLang="ja-JP" sz="2000" dirty="0" smtClean="0"/>
          </a:p>
          <a:p>
            <a:pPr lvl="1"/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インクリメンタルとは誰にも言われなかった</a:t>
            </a:r>
            <a:endParaRPr kumimoji="1" lang="en-US" altLang="ja-JP" sz="2000" dirty="0" smtClean="0"/>
          </a:p>
          <a:p>
            <a:pPr lvl="2"/>
            <a:r>
              <a:rPr kumimoji="1" lang="ja-JP" altLang="en-US" sz="2000" dirty="0" smtClean="0"/>
              <a:t>手応えは感じる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61521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2014 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sz="2000" dirty="0" smtClean="0"/>
              <a:t>リバイズしたものを </a:t>
            </a:r>
            <a:r>
              <a:rPr kumimoji="1" lang="en-US" altLang="ja-JP" sz="2000" dirty="0" smtClean="0"/>
              <a:t>MICRO </a:t>
            </a:r>
            <a:r>
              <a:rPr kumimoji="1" lang="ja-JP" altLang="en-US" sz="2000" dirty="0" smtClean="0"/>
              <a:t>に投稿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指摘された事項などに地道に対処</a:t>
            </a:r>
            <a:endParaRPr lang="en-US" altLang="ja-JP" sz="2000" dirty="0" smtClean="0"/>
          </a:p>
          <a:p>
            <a:r>
              <a:rPr lang="en-US" altLang="ja-JP" sz="2000" dirty="0" smtClean="0"/>
              <a:t>Accept</a:t>
            </a:r>
            <a:r>
              <a:rPr lang="ja-JP" altLang="en-US" sz="2000" dirty="0" smtClean="0"/>
              <a:t>！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 </a:t>
            </a:r>
            <a:r>
              <a:rPr lang="en-US" altLang="ja-JP" sz="2000" dirty="0"/>
              <a:t>5(strong accept</a:t>
            </a:r>
            <a:r>
              <a:rPr lang="en-US" altLang="ja-JP" sz="2000" dirty="0" smtClean="0"/>
              <a:t>)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× 1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 4(accept) × 2</a:t>
            </a:r>
          </a:p>
          <a:p>
            <a:pPr lvl="1"/>
            <a:r>
              <a:rPr lang="en-US" altLang="ja-JP" sz="2000" dirty="0" smtClean="0"/>
              <a:t> 3(weak </a:t>
            </a:r>
            <a:r>
              <a:rPr lang="en-US" altLang="ja-JP" sz="2000" dirty="0"/>
              <a:t>accept</a:t>
            </a:r>
            <a:r>
              <a:rPr lang="en-US" altLang="ja-JP" sz="2000" dirty="0" smtClean="0"/>
              <a:t>) × 3</a:t>
            </a:r>
          </a:p>
          <a:p>
            <a:pPr lvl="1"/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203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フロントエンド実行の歴史　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完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9" y="1718981"/>
            <a:ext cx="7920088" cy="4680052"/>
          </a:xfrm>
        </p:spPr>
        <p:txBody>
          <a:bodyPr/>
          <a:lstStyle/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2004 ARC </a:t>
            </a:r>
            <a:r>
              <a:rPr lang="ja-JP" altLang="en-US" sz="1400" dirty="0" smtClean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「フロントエンド実行」</a:t>
            </a:r>
            <a:endParaRPr lang="ja-JP" altLang="en-US" sz="1400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2004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「フロントエンド</a:t>
            </a:r>
            <a:r>
              <a:rPr lang="ja-JP" altLang="en-US" sz="1400" dirty="0"/>
              <a:t>実行によるプリロードの</a:t>
            </a:r>
            <a:r>
              <a:rPr lang="ja-JP" altLang="en-US" sz="1400" dirty="0" smtClean="0"/>
              <a:t>提案」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1400" dirty="0" smtClean="0"/>
              <a:t>2006 ARC</a:t>
            </a:r>
            <a:r>
              <a:rPr lang="en-US" altLang="ja-JP" sz="1400" dirty="0"/>
              <a:t> </a:t>
            </a:r>
            <a:r>
              <a:rPr lang="ja-JP" altLang="en-US" sz="1400" dirty="0" smtClean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「ツインテール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アーキテクチャ」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2007 SACSIS</a:t>
            </a:r>
            <a:br>
              <a:rPr lang="en-US" altLang="ja-JP" sz="1400" dirty="0" smtClean="0"/>
            </a:br>
            <a:r>
              <a:rPr lang="ja-JP" altLang="en-US" sz="1400" dirty="0" smtClean="0"/>
              <a:t>「ツインテール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アーキテクチャ」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2007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「ツインテール・</a:t>
            </a:r>
            <a:r>
              <a:rPr lang="ja-JP" altLang="en-US" sz="1400" dirty="0" smtClean="0"/>
              <a:t>アーキテクチャの改良」</a:t>
            </a:r>
            <a:endParaRPr lang="en-US" altLang="ja-JP" sz="1400" dirty="0"/>
          </a:p>
          <a:p>
            <a:pPr marL="745200" lvl="1" indent="-457200">
              <a:buFont typeface="+mj-lt"/>
              <a:buAutoNum type="arabicPeriod"/>
            </a:pPr>
            <a:r>
              <a:rPr lang="en-US" altLang="ja-JP" sz="1400" dirty="0" smtClean="0"/>
              <a:t>2008 </a:t>
            </a:r>
            <a:r>
              <a:rPr lang="en-US" altLang="ja-JP" sz="1400" dirty="0"/>
              <a:t>ARC </a:t>
            </a:r>
            <a:r>
              <a:rPr lang="ja-JP" altLang="en-US" sz="1400" dirty="0"/>
              <a:t>研究会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「ツインテール・</a:t>
            </a:r>
            <a:r>
              <a:rPr lang="ja-JP" altLang="en-US" sz="1400" dirty="0" smtClean="0"/>
              <a:t>アーキテクチャの評価」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1400" dirty="0" smtClean="0"/>
              <a:t>2013 </a:t>
            </a:r>
            <a:r>
              <a:rPr lang="en-US" altLang="ja-JP" sz="1400" dirty="0"/>
              <a:t>ARC </a:t>
            </a:r>
            <a:r>
              <a:rPr lang="ja-JP" altLang="en-US" sz="1400" dirty="0" smtClean="0"/>
              <a:t>研究会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「フロントエンド</a:t>
            </a:r>
            <a:r>
              <a:rPr lang="ja-JP" altLang="en-US" sz="1400" dirty="0"/>
              <a:t>で命令を実行するプロセッサにおける</a:t>
            </a:r>
            <a:r>
              <a:rPr lang="ja-JP" altLang="en-US" sz="1400" dirty="0" smtClean="0"/>
              <a:t>エネルギー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効率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評価」</a:t>
            </a:r>
            <a:endParaRPr lang="en-US" altLang="ja-JP" sz="1400" dirty="0" smtClean="0"/>
          </a:p>
          <a:p>
            <a:pPr marL="745200" lvl="1" indent="-457200">
              <a:buFont typeface="+mj-lt"/>
              <a:buAutoNum type="arabicPeriod"/>
            </a:pPr>
            <a:r>
              <a:rPr kumimoji="1" lang="en-US" altLang="ja-JP" sz="1800" dirty="0" smtClean="0">
                <a:solidFill>
                  <a:schemeClr val="accent2"/>
                </a:solidFill>
              </a:rPr>
              <a:t>2014 MICRO</a:t>
            </a:r>
            <a:br>
              <a:rPr kumimoji="1" lang="en-US" altLang="ja-JP" sz="1800" dirty="0" smtClean="0">
                <a:solidFill>
                  <a:schemeClr val="accent2"/>
                </a:solidFill>
              </a:rPr>
            </a:br>
            <a:r>
              <a:rPr kumimoji="1" lang="ja-JP" altLang="en-US" sz="1800" dirty="0" smtClean="0">
                <a:solidFill>
                  <a:schemeClr val="accent2"/>
                </a:solidFill>
              </a:rPr>
              <a:t>「</a:t>
            </a:r>
            <a:r>
              <a:rPr lang="en-US" altLang="ja-JP" sz="1800" dirty="0">
                <a:solidFill>
                  <a:schemeClr val="accent2"/>
                </a:solidFill>
              </a:rPr>
              <a:t>A Front-end Execution Architecture </a:t>
            </a:r>
            <a:r>
              <a:rPr lang="en-US" altLang="ja-JP" sz="1800" dirty="0" smtClean="0">
                <a:solidFill>
                  <a:schemeClr val="accent2"/>
                </a:solidFill>
              </a:rPr>
              <a:t>for High </a:t>
            </a:r>
            <a:r>
              <a:rPr lang="en-US" altLang="ja-JP" sz="1800" dirty="0">
                <a:solidFill>
                  <a:schemeClr val="accent2"/>
                </a:solidFill>
              </a:rPr>
              <a:t>Energy Efficiency</a:t>
            </a:r>
            <a:r>
              <a:rPr kumimoji="1" lang="ja-JP" altLang="en-US" sz="1800" dirty="0" smtClean="0">
                <a:solidFill>
                  <a:schemeClr val="accent2"/>
                </a:solidFill>
              </a:rPr>
              <a:t>」</a:t>
            </a:r>
            <a:endParaRPr kumimoji="1" lang="ja-JP" alt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2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01958" y="548968"/>
            <a:ext cx="8010088" cy="810008"/>
          </a:xfrm>
        </p:spPr>
        <p:txBody>
          <a:bodyPr/>
          <a:lstStyle/>
          <a:p>
            <a:r>
              <a:rPr kumimoji="1" lang="ja-JP" altLang="en-US" sz="2800" dirty="0" smtClean="0"/>
              <a:t>採録の勝因：以下が一定の水準に達した</a:t>
            </a:r>
            <a:endParaRPr kumimoji="1" lang="ja-JP" altLang="en-US" sz="28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701956" y="1448978"/>
            <a:ext cx="8442043" cy="52200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新規性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採録決定後の，委員会からのコメント（訳）：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「概ねみんなこの論文は気に入っとる」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「たしかに一部実装を気にしてる人もおったんや」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「でもまぁこれ新しいし採録！</a:t>
            </a:r>
            <a:r>
              <a:rPr lang="ja-JP" altLang="en-US" sz="2000" dirty="0" err="1" smtClean="0"/>
              <a:t>てなっ</a:t>
            </a:r>
            <a:r>
              <a:rPr lang="ja-JP" altLang="en-US" sz="2000" dirty="0" smtClean="0"/>
              <a:t>たんやわ」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</a:t>
            </a:r>
            <a:r>
              <a:rPr lang="en-US" altLang="ja-JP" sz="2000" dirty="0" smtClean="0"/>
              <a:t>in-order </a:t>
            </a:r>
            <a:r>
              <a:rPr lang="ja-JP" altLang="en-US" sz="2000" dirty="0" smtClean="0"/>
              <a:t>と </a:t>
            </a:r>
            <a:r>
              <a:rPr lang="en-US" altLang="ja-JP" sz="2000" dirty="0" smtClean="0"/>
              <a:t>out-o-order </a:t>
            </a:r>
            <a:r>
              <a:rPr lang="ja-JP" altLang="en-US" sz="2000" dirty="0" smtClean="0"/>
              <a:t>のハイブリッドは流行りのネタやね」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（こちとら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年前からやっとる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きちんと書けた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975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 </a:t>
            </a:r>
            <a:r>
              <a:rPr kumimoji="1" lang="ja-JP" altLang="en-US" dirty="0" smtClean="0"/>
              <a:t>と言う国際会議に論文が採択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521955" y="1448978"/>
            <a:ext cx="8442043" cy="5220057"/>
          </a:xfrm>
        </p:spPr>
        <p:txBody>
          <a:bodyPr/>
          <a:lstStyle/>
          <a:p>
            <a:r>
              <a:rPr lang="en-US" altLang="ja-JP" sz="2000" dirty="0" smtClean="0"/>
              <a:t>Shioya, R., </a:t>
            </a:r>
            <a:r>
              <a:rPr lang="en-US" altLang="ja-JP" sz="2000" dirty="0" err="1" smtClean="0"/>
              <a:t>Goshima</a:t>
            </a:r>
            <a:r>
              <a:rPr lang="en-US" altLang="ja-JP" sz="2000" dirty="0" smtClean="0"/>
              <a:t>, M., and Ando, H. 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A </a:t>
            </a:r>
            <a:r>
              <a:rPr lang="en-US" altLang="ja-JP" sz="2000" dirty="0"/>
              <a:t>Front-end Execution Architecture </a:t>
            </a:r>
            <a:r>
              <a:rPr lang="en-US" altLang="ja-JP" sz="2000" dirty="0" smtClean="0"/>
              <a:t>for High </a:t>
            </a:r>
            <a:r>
              <a:rPr lang="en-US" altLang="ja-JP" sz="2000" dirty="0"/>
              <a:t>Energy </a:t>
            </a:r>
            <a:r>
              <a:rPr lang="en-US" altLang="ja-JP" sz="2000" dirty="0" smtClean="0"/>
              <a:t>Efficiency,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2000" dirty="0"/>
              <a:t>IEEE/ACM International Symposium on Microarchitecture (MICRO 47), pp. </a:t>
            </a:r>
            <a:r>
              <a:rPr lang="en-US" altLang="ja-JP" sz="2000" dirty="0" smtClean="0"/>
              <a:t>419 - 431 </a:t>
            </a:r>
            <a:r>
              <a:rPr lang="en-US" altLang="ja-JP" sz="2000" dirty="0"/>
              <a:t>(2014)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42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81959" y="548968"/>
            <a:ext cx="2340026" cy="810008"/>
          </a:xfrm>
        </p:spPr>
        <p:txBody>
          <a:bodyPr/>
          <a:lstStyle/>
          <a:p>
            <a:r>
              <a:rPr kumimoji="1" lang="ja-JP" altLang="en-US" sz="2800" dirty="0" smtClean="0"/>
              <a:t>塩谷の勝因：</a:t>
            </a:r>
            <a:endParaRPr kumimoji="1" lang="ja-JP" altLang="en-US" sz="28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sz="2000" dirty="0" smtClean="0"/>
              <a:t>五島</a:t>
            </a:r>
            <a:r>
              <a:rPr lang="ja-JP" altLang="en-US" sz="2000" dirty="0"/>
              <a:t>先生</a:t>
            </a:r>
          </a:p>
          <a:p>
            <a:pPr lvl="1"/>
            <a:r>
              <a:rPr lang="ja-JP" altLang="en-US" sz="2000" dirty="0" smtClean="0"/>
              <a:t>そもそも</a:t>
            </a:r>
            <a:r>
              <a:rPr lang="ja-JP" altLang="en-US" sz="2000" dirty="0"/>
              <a:t>のアイデアを考えた</a:t>
            </a:r>
          </a:p>
          <a:p>
            <a:r>
              <a:rPr lang="ja-JP" altLang="en-US" sz="2000" dirty="0" smtClean="0"/>
              <a:t>安藤</a:t>
            </a:r>
            <a:r>
              <a:rPr lang="ja-JP" altLang="en-US" sz="2000" dirty="0"/>
              <a:t>先生</a:t>
            </a:r>
          </a:p>
          <a:p>
            <a:pPr lvl="1"/>
            <a:r>
              <a:rPr lang="ja-JP" altLang="en-US" sz="2000" dirty="0" smtClean="0"/>
              <a:t>論理的</a:t>
            </a:r>
            <a:r>
              <a:rPr lang="ja-JP" altLang="en-US" sz="2000" dirty="0"/>
              <a:t>な緻密</a:t>
            </a:r>
            <a:r>
              <a:rPr lang="ja-JP" altLang="en-US" sz="2000" dirty="0" smtClean="0"/>
              <a:t>さ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粘り強い</a:t>
            </a:r>
            <a:r>
              <a:rPr lang="ja-JP" altLang="en-US" sz="2000" dirty="0" smtClean="0"/>
              <a:t>直し</a:t>
            </a:r>
            <a:endParaRPr lang="en-US" altLang="ja-JP" sz="2000" dirty="0" smtClean="0"/>
          </a:p>
          <a:p>
            <a:r>
              <a:rPr lang="ja-JP" altLang="en-US" sz="2000" dirty="0" smtClean="0"/>
              <a:t>しかし，塩谷としては目的は達成</a:t>
            </a:r>
            <a:endParaRPr lang="en-US" altLang="ja-JP" sz="2000" dirty="0" smtClean="0"/>
          </a:p>
        </p:txBody>
      </p:sp>
      <p:sp>
        <p:nvSpPr>
          <p:cNvPr id="5" name="タイトル 2"/>
          <p:cNvSpPr txBox="1">
            <a:spLocks/>
          </p:cNvSpPr>
          <p:nvPr/>
        </p:nvSpPr>
        <p:spPr bwMode="auto">
          <a:xfrm>
            <a:off x="881959" y="548968"/>
            <a:ext cx="7830086" cy="81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252561"/>
                </a:solidFill>
                <a:latin typeface="+mn-lt"/>
                <a:ea typeface="メイリオ" pitchFamily="50" charset="-128"/>
                <a:cs typeface="メイリオ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defRPr>
            </a:lvl9pPr>
          </a:lstStyle>
          <a:p>
            <a:r>
              <a:rPr lang="ja-JP" altLang="en-US" sz="2800" kern="0" smtClean="0"/>
              <a:t>塩谷の勝因：他人のふんどしで相撲をとった</a:t>
            </a:r>
            <a:endParaRPr lang="ja-JP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74489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研究再開した時の状況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8" y="1448978"/>
            <a:ext cx="8190091" cy="5220057"/>
          </a:xfrm>
        </p:spPr>
        <p:txBody>
          <a:bodyPr/>
          <a:lstStyle/>
          <a:p>
            <a:r>
              <a:rPr kumimoji="1" lang="en-US" altLang="ja-JP" sz="2000" dirty="0" smtClean="0"/>
              <a:t>MICRO </a:t>
            </a:r>
            <a:r>
              <a:rPr kumimoji="1" lang="ja-JP" altLang="en-US" sz="2000" dirty="0" smtClean="0"/>
              <a:t>は</a:t>
            </a:r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回通した</a:t>
            </a:r>
            <a:endParaRPr kumimoji="1" lang="en-US" altLang="ja-JP" sz="2000" dirty="0" smtClean="0"/>
          </a:p>
          <a:p>
            <a:pPr lvl="1"/>
            <a:r>
              <a:rPr lang="en-US" altLang="ja-JP" sz="2000" dirty="0"/>
              <a:t>Register Cache System for not Latency Purpose (2010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ja-JP" altLang="en-US" sz="2000" dirty="0" smtClean="0"/>
              <a:t>アイデアは主に自分</a:t>
            </a:r>
            <a:r>
              <a:rPr lang="ja-JP" altLang="en-US" sz="2000" dirty="0"/>
              <a:t>で考えた（修論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kumimoji="1" lang="ja-JP" altLang="en-US" sz="2000" dirty="0"/>
              <a:t>しかし</a:t>
            </a:r>
            <a:r>
              <a:rPr lang="ja-JP" altLang="en-US" sz="2000" dirty="0"/>
              <a:t>，自力で全く書けて</a:t>
            </a:r>
            <a:r>
              <a:rPr lang="ja-JP" altLang="en-US" sz="2000" dirty="0" smtClean="0"/>
              <a:t>いない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イントロ</a:t>
            </a:r>
            <a:r>
              <a:rPr lang="ja-JP" altLang="en-US" sz="2000" dirty="0"/>
              <a:t>のストーリー</a:t>
            </a:r>
          </a:p>
          <a:p>
            <a:pPr lvl="2"/>
            <a:r>
              <a:rPr lang="ja-JP" altLang="en-US" sz="2000" dirty="0"/>
              <a:t>問題のとりあげかた，モチベーション</a:t>
            </a:r>
          </a:p>
          <a:p>
            <a:pPr lvl="1"/>
            <a:r>
              <a:rPr lang="ja-JP" altLang="en-US" sz="2000" dirty="0"/>
              <a:t>どう説明するか</a:t>
            </a:r>
          </a:p>
          <a:p>
            <a:pPr lvl="2"/>
            <a:r>
              <a:rPr lang="ja-JP" altLang="en-US" sz="2000" dirty="0"/>
              <a:t>何とどう比較して，何をどう強調するか</a:t>
            </a:r>
          </a:p>
          <a:p>
            <a:pPr lvl="2"/>
            <a:r>
              <a:rPr lang="ja-JP" altLang="en-US" sz="2000" dirty="0"/>
              <a:t>モデル，数字，測定</a:t>
            </a:r>
            <a:r>
              <a:rPr lang="ja-JP" altLang="en-US" sz="2000" dirty="0" smtClean="0"/>
              <a:t>結果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533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今回の目標と結果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sz="2000" dirty="0" smtClean="0"/>
              <a:t>目標：大筋を自分</a:t>
            </a:r>
            <a:r>
              <a:rPr lang="ja-JP" altLang="en-US" sz="2000" dirty="0"/>
              <a:t>で</a:t>
            </a:r>
            <a:r>
              <a:rPr lang="ja-JP" altLang="en-US" sz="2000" dirty="0" smtClean="0"/>
              <a:t>考えて書いて通す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アイデアは今回はおいておく</a:t>
            </a:r>
          </a:p>
          <a:p>
            <a:r>
              <a:rPr lang="ja-JP" altLang="en-US" sz="2000" dirty="0" smtClean="0"/>
              <a:t>結果：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前よりはある程度自分で書けたと思う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言われてやってたなりに経験値はたまってた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相当回数落ちてきて直してきたのは意味があった</a:t>
            </a:r>
          </a:p>
          <a:p>
            <a:r>
              <a:rPr lang="ja-JP" altLang="en-US" sz="2000" dirty="0" smtClean="0"/>
              <a:t>今後はもっと自力でできるようになりたい</a:t>
            </a:r>
            <a:endParaRPr lang="en-US" altLang="ja-JP" sz="2000" dirty="0" smtClean="0"/>
          </a:p>
          <a:p>
            <a:pPr lvl="1"/>
            <a:r>
              <a:rPr kumimoji="1" lang="ja-JP" altLang="en-US" sz="2000" dirty="0"/>
              <a:t>ゆくゆく</a:t>
            </a:r>
            <a:r>
              <a:rPr kumimoji="1" lang="ja-JP" altLang="en-US" sz="2000" dirty="0" smtClean="0"/>
              <a:t>は全部自力で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8547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sz="2000" dirty="0" smtClean="0"/>
              <a:t>MICRO </a:t>
            </a:r>
            <a:r>
              <a:rPr lang="ja-JP" altLang="en-US" sz="2000" dirty="0"/>
              <a:t>とは</a:t>
            </a:r>
            <a:r>
              <a:rPr lang="ja-JP" altLang="en-US" sz="2000" dirty="0" smtClean="0"/>
              <a:t>？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コンピュータ・アーキテクチャ関係は割となんでもあり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結構むずかしい</a:t>
            </a:r>
            <a:endParaRPr lang="ja-JP" altLang="en-US" sz="2000" dirty="0"/>
          </a:p>
          <a:p>
            <a:r>
              <a:rPr lang="en-US" altLang="ja-JP" sz="2000" dirty="0" smtClean="0"/>
              <a:t>FXA </a:t>
            </a:r>
            <a:r>
              <a:rPr lang="ja-JP" altLang="en-US" sz="2000" dirty="0" smtClean="0"/>
              <a:t>について</a:t>
            </a:r>
            <a:endParaRPr lang="en-US" altLang="ja-JP" sz="2000" dirty="0" smtClean="0"/>
          </a:p>
          <a:p>
            <a:pPr lvl="1"/>
            <a:r>
              <a:rPr lang="ja-JP" altLang="en-US" sz="2000" dirty="0"/>
              <a:t>フロントエンド</a:t>
            </a:r>
            <a:r>
              <a:rPr lang="ja-JP" altLang="en-US" sz="2000" dirty="0" smtClean="0"/>
              <a:t>で命令を </a:t>
            </a:r>
            <a:r>
              <a:rPr lang="en-US" altLang="ja-JP" sz="2000" dirty="0" smtClean="0"/>
              <a:t>in-order </a:t>
            </a:r>
            <a:r>
              <a:rPr lang="ja-JP" altLang="en-US" sz="2000" dirty="0" smtClean="0"/>
              <a:t>に実行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OoO </a:t>
            </a:r>
            <a:r>
              <a:rPr lang="ja-JP" altLang="en-US" sz="2000" dirty="0" smtClean="0"/>
              <a:t>プロセッサのエネルギー効率を大きく改善</a:t>
            </a:r>
            <a:endParaRPr lang="ja-JP" altLang="en-US" sz="2000" dirty="0"/>
          </a:p>
          <a:p>
            <a:r>
              <a:rPr lang="en-US" altLang="ja-JP" sz="2000" dirty="0" smtClean="0"/>
              <a:t>FXA </a:t>
            </a:r>
            <a:r>
              <a:rPr lang="ja-JP" altLang="en-US" sz="2000" dirty="0"/>
              <a:t>の</a:t>
            </a:r>
            <a:r>
              <a:rPr lang="ja-JP" altLang="en-US" sz="2000" dirty="0" smtClean="0"/>
              <a:t>歴史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いろいろあった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これからもがんばりたい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14845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もくじ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MICRO </a:t>
            </a:r>
            <a:r>
              <a:rPr lang="ja-JP" altLang="en-US" dirty="0" err="1"/>
              <a:t>って</a:t>
            </a:r>
            <a:r>
              <a:rPr lang="ja-JP" altLang="en-US" dirty="0"/>
              <a:t>どんな会議？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FXA 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論文が通るまでの歴史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361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81958" y="548968"/>
            <a:ext cx="7920089" cy="810008"/>
          </a:xfrm>
        </p:spPr>
        <p:txBody>
          <a:bodyPr/>
          <a:lstStyle/>
          <a:p>
            <a:r>
              <a:rPr lang="en-US" altLang="ja-JP" sz="2800" dirty="0" smtClean="0"/>
              <a:t>IEEE/ACM Int'l </a:t>
            </a:r>
            <a:r>
              <a:rPr lang="en-US" altLang="ja-JP" sz="2800" dirty="0" err="1" smtClean="0"/>
              <a:t>Symp</a:t>
            </a:r>
            <a:r>
              <a:rPr lang="en-US" altLang="ja-JP" sz="2800" dirty="0" smtClean="0"/>
              <a:t>. </a:t>
            </a:r>
            <a:r>
              <a:rPr lang="en-US" altLang="ja-JP" sz="2800" dirty="0"/>
              <a:t>on </a:t>
            </a:r>
            <a:r>
              <a:rPr lang="en-US" altLang="ja-JP" sz="2800" dirty="0" smtClean="0"/>
              <a:t>Microarchitecture</a:t>
            </a:r>
            <a:br>
              <a:rPr lang="en-US" altLang="ja-JP" sz="2800" dirty="0" smtClean="0"/>
            </a:br>
            <a:r>
              <a:rPr lang="ja-JP" altLang="en-US" sz="2800" dirty="0" smtClean="0"/>
              <a:t>（</a:t>
            </a:r>
            <a:r>
              <a:rPr lang="en-US" altLang="ja-JP" sz="2800" dirty="0" smtClean="0"/>
              <a:t>MICRO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791958" y="1808982"/>
            <a:ext cx="7920088" cy="1440016"/>
          </a:xfrm>
        </p:spPr>
        <p:txBody>
          <a:bodyPr/>
          <a:lstStyle/>
          <a:p>
            <a:r>
              <a:rPr lang="ja-JP" altLang="en-US" sz="2000" dirty="0"/>
              <a:t>アーキテクチャ分野のトップ・カンファレンスの１つ</a:t>
            </a:r>
            <a:endParaRPr lang="en-US" altLang="ja-JP" sz="2000" dirty="0"/>
          </a:p>
          <a:p>
            <a:pPr lvl="1"/>
            <a:r>
              <a:rPr lang="ja-JP" altLang="en-US" sz="2000" dirty="0" smtClean="0"/>
              <a:t>長い歴史：</a:t>
            </a:r>
            <a:r>
              <a:rPr lang="en-US" altLang="ja-JP" sz="2000" dirty="0" smtClean="0"/>
              <a:t>2014</a:t>
            </a:r>
            <a:r>
              <a:rPr lang="ja-JP" altLang="en-US" sz="2000" dirty="0" smtClean="0"/>
              <a:t>年で</a:t>
            </a:r>
            <a:r>
              <a:rPr lang="en-US" altLang="ja-JP" sz="2000" dirty="0" smtClean="0"/>
              <a:t>47</a:t>
            </a:r>
            <a:r>
              <a:rPr lang="ja-JP" altLang="en-US" sz="2000" dirty="0" smtClean="0"/>
              <a:t>回目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前回は，イギリスのケンブリッジで開催</a:t>
            </a:r>
            <a:endParaRPr lang="en-US" altLang="ja-JP" sz="2000" dirty="0"/>
          </a:p>
          <a:p>
            <a:endParaRPr kumimoji="1" lang="ja-JP" altLang="en-US" sz="2000" dirty="0"/>
          </a:p>
        </p:txBody>
      </p:sp>
      <p:pic>
        <p:nvPicPr>
          <p:cNvPr id="2050" name="Picture 2" descr="http://www.microarch.org/micro47/files/img/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62" y="3158997"/>
            <a:ext cx="7182029" cy="311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842002" y="6309032"/>
            <a:ext cx="3510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写真は </a:t>
            </a:r>
            <a:r>
              <a:rPr kumimoji="1" lang="en-US" altLang="ja-JP" sz="1200" dirty="0" smtClean="0"/>
              <a:t>MICRO47 </a:t>
            </a:r>
            <a:r>
              <a:rPr kumimoji="1" lang="ja-JP" altLang="en-US" sz="1200" dirty="0" smtClean="0"/>
              <a:t>公式サイト（</a:t>
            </a:r>
            <a:r>
              <a:rPr lang="en-US" altLang="ja-JP" sz="1200" dirty="0"/>
              <a:t>http://www.microarch.org/micro47/</a:t>
            </a:r>
            <a:r>
              <a:rPr kumimoji="1" lang="ja-JP" altLang="en-US" sz="1200" dirty="0" smtClean="0"/>
              <a:t>）より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657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 </a:t>
            </a:r>
            <a:r>
              <a:rPr lang="ja-JP" altLang="en-US" dirty="0"/>
              <a:t>って</a:t>
            </a:r>
            <a:r>
              <a:rPr kumimoji="1" lang="ja-JP" altLang="en-US" dirty="0" smtClean="0"/>
              <a:t>どういう会議？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448978"/>
            <a:ext cx="8458200" cy="4903788"/>
          </a:xfrm>
          <a:prstGeom prst="rect">
            <a:avLst/>
          </a:prstGeom>
        </p:spPr>
        <p:txBody>
          <a:bodyPr/>
          <a:lstStyle/>
          <a:p>
            <a:r>
              <a:rPr lang="ja-JP" altLang="en-US" sz="2000" dirty="0" smtClean="0"/>
              <a:t>プロセッサ</a:t>
            </a:r>
            <a:r>
              <a:rPr lang="ja-JP" altLang="en-US" sz="2000" dirty="0"/>
              <a:t>の</a:t>
            </a:r>
            <a:r>
              <a:rPr lang="ja-JP" altLang="en-US" sz="2000" dirty="0" smtClean="0"/>
              <a:t>マイクロアーキテクチャ</a:t>
            </a:r>
            <a:r>
              <a:rPr lang="ja-JP" altLang="en-US" sz="2000" dirty="0"/>
              <a:t>が</a:t>
            </a:r>
            <a:r>
              <a:rPr lang="ja-JP" altLang="en-US" sz="2000" dirty="0" smtClean="0"/>
              <a:t>主題</a:t>
            </a:r>
            <a:endParaRPr lang="en-US" altLang="ja-JP" sz="2000" dirty="0"/>
          </a:p>
          <a:p>
            <a:r>
              <a:rPr lang="ja-JP" altLang="en-US" sz="2000" dirty="0"/>
              <a:t>プログラマ</a:t>
            </a:r>
            <a:r>
              <a:rPr lang="ja-JP" altLang="en-US" sz="2000" dirty="0" smtClean="0"/>
              <a:t>から直接見えない内部の話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見える　：　命令セット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見えない：　命令</a:t>
            </a:r>
            <a:r>
              <a:rPr lang="ja-JP" altLang="en-US" sz="2000" dirty="0"/>
              <a:t>の</a:t>
            </a:r>
            <a:r>
              <a:rPr lang="ja-JP" altLang="en-US" sz="2000" dirty="0" smtClean="0"/>
              <a:t>並び替え，分岐予などの投機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8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967" y="3068996"/>
            <a:ext cx="5588258" cy="34200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 </a:t>
            </a:r>
            <a:r>
              <a:rPr lang="ja-JP" altLang="en-US" dirty="0" err="1" smtClean="0"/>
              <a:t>って</a:t>
            </a:r>
            <a:r>
              <a:rPr kumimoji="1" lang="ja-JP" altLang="en-US" dirty="0" smtClean="0"/>
              <a:t>どういう会議？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628980"/>
            <a:ext cx="8458200" cy="1890021"/>
          </a:xfrm>
          <a:prstGeom prst="rect">
            <a:avLst/>
          </a:prstGeom>
        </p:spPr>
        <p:txBody>
          <a:bodyPr anchor="t"/>
          <a:lstStyle/>
          <a:p>
            <a:r>
              <a:rPr lang="en-US" altLang="ja-JP" sz="2000" dirty="0" smtClean="0"/>
              <a:t>…</a:t>
            </a:r>
            <a:r>
              <a:rPr lang="ja-JP" altLang="en-US" sz="2000" dirty="0" smtClean="0"/>
              <a:t>が，実際は割となんでもあり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3D Stacked DRAM, GPGPU, Mem. System, Security, Interconnects, Reliability, Fault Tolerance, Compilation and Code Generation</a:t>
            </a:r>
          </a:p>
          <a:p>
            <a:r>
              <a:rPr lang="ja-JP" altLang="en-US" sz="2000" dirty="0" smtClean="0"/>
              <a:t>スポンサーの面々：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42002" y="6309032"/>
            <a:ext cx="3510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lang="ja-JP" altLang="en-US" sz="1200" dirty="0"/>
              <a:t>ロゴ</a:t>
            </a:r>
            <a:r>
              <a:rPr kumimoji="1" lang="ja-JP" altLang="en-US" sz="1200" dirty="0" smtClean="0"/>
              <a:t>は </a:t>
            </a:r>
            <a:r>
              <a:rPr kumimoji="1" lang="en-US" altLang="ja-JP" sz="1200" dirty="0" smtClean="0"/>
              <a:t>MICRO47 </a:t>
            </a:r>
            <a:r>
              <a:rPr kumimoji="1" lang="ja-JP" altLang="en-US" sz="1200" dirty="0" smtClean="0"/>
              <a:t>公式サイト（</a:t>
            </a:r>
            <a:r>
              <a:rPr lang="en-US" altLang="ja-JP" sz="1200" dirty="0"/>
              <a:t>http://www.microarch.org/micro47/</a:t>
            </a:r>
            <a:r>
              <a:rPr kumimoji="1" lang="ja-JP" altLang="en-US" sz="1200" dirty="0" smtClean="0"/>
              <a:t>）より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4402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71" y="2911493"/>
            <a:ext cx="4770053" cy="3577541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MICRO </a:t>
            </a:r>
            <a:r>
              <a:rPr lang="ja-JP" altLang="en-US" smtClean="0"/>
              <a:t>って</a:t>
            </a:r>
            <a:r>
              <a:rPr lang="ja-JP" altLang="en-US" dirty="0"/>
              <a:t>どういう会議？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881959" y="1718981"/>
            <a:ext cx="7920088" cy="900010"/>
          </a:xfrm>
        </p:spPr>
        <p:txBody>
          <a:bodyPr/>
          <a:lstStyle/>
          <a:p>
            <a:r>
              <a:rPr kumimoji="1" lang="ja-JP" altLang="en-US" sz="2000" dirty="0" smtClean="0"/>
              <a:t>むずかしい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最近は</a:t>
            </a:r>
            <a:r>
              <a:rPr lang="en-US" altLang="ja-JP" sz="2000" dirty="0" smtClean="0"/>
              <a:t>250</a:t>
            </a:r>
            <a:r>
              <a:rPr lang="ja-JP" altLang="en-US" sz="2000" dirty="0" smtClean="0"/>
              <a:t>本ぐらい投稿される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採択率は </a:t>
            </a:r>
            <a:r>
              <a:rPr kumimoji="1" lang="en-US" altLang="ja-JP" sz="2000" dirty="0" smtClean="0"/>
              <a:t>10%</a:t>
            </a:r>
            <a:r>
              <a:rPr kumimoji="1" lang="ja-JP" altLang="en-US" sz="2000" dirty="0" smtClean="0"/>
              <a:t>台後半 ～ </a:t>
            </a:r>
            <a:r>
              <a:rPr kumimoji="1" lang="en-US" altLang="ja-JP" sz="2000" dirty="0" smtClean="0"/>
              <a:t>20% </a:t>
            </a:r>
            <a:r>
              <a:rPr kumimoji="1" lang="ja-JP" altLang="en-US" sz="2000" dirty="0" err="1" smtClean="0"/>
              <a:t>ぐらい</a:t>
            </a:r>
            <a:endParaRPr kumimoji="1" lang="en-US" altLang="ja-JP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1961" y="6489034"/>
            <a:ext cx="6750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グラフは </a:t>
            </a:r>
            <a:r>
              <a:rPr kumimoji="1" lang="en-US" altLang="ja-JP" sz="1400" dirty="0" smtClean="0"/>
              <a:t>ACM </a:t>
            </a:r>
            <a:r>
              <a:rPr kumimoji="1" lang="ja-JP" altLang="en-US" sz="1400" dirty="0" smtClean="0"/>
              <a:t>のサイト（</a:t>
            </a:r>
            <a:r>
              <a:rPr lang="en-US" altLang="ja-JP" sz="1400" dirty="0"/>
              <a:t>http://dl.acm.org/citation.cfm?id=2540708</a:t>
            </a:r>
            <a:r>
              <a:rPr kumimoji="1" lang="ja-JP" altLang="en-US" sz="1400" dirty="0" smtClean="0"/>
              <a:t>）より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34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もくじ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/>
              <a:t>MICRO </a:t>
            </a:r>
            <a:r>
              <a:rPr lang="ja-JP" altLang="en-US" dirty="0" err="1"/>
              <a:t>って</a:t>
            </a:r>
            <a:r>
              <a:rPr lang="ja-JP" altLang="en-US" dirty="0"/>
              <a:t>どんな会議？</a:t>
            </a:r>
            <a:endParaRPr lang="en-US" altLang="ja-JP" dirty="0"/>
          </a:p>
          <a:p>
            <a:r>
              <a:rPr lang="en-US" altLang="ja-JP" b="1" dirty="0" smtClean="0">
                <a:solidFill>
                  <a:schemeClr val="accent1"/>
                </a:solidFill>
              </a:rPr>
              <a:t>FXA </a:t>
            </a:r>
            <a:r>
              <a:rPr lang="ja-JP" altLang="en-US" b="1" dirty="0" smtClean="0">
                <a:solidFill>
                  <a:schemeClr val="accent1"/>
                </a:solidFill>
              </a:rPr>
              <a:t>について</a:t>
            </a:r>
            <a:endParaRPr lang="en-US" altLang="ja-JP" b="1" dirty="0" smtClean="0">
              <a:solidFill>
                <a:schemeClr val="accent1"/>
              </a:solidFill>
            </a:endParaRPr>
          </a:p>
          <a:p>
            <a:r>
              <a:rPr lang="ja-JP" altLang="en-US" dirty="0" smtClean="0"/>
              <a:t>論文が通るまでの歴史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2048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rful-water-re-meiryo">
  <a:themeElements>
    <a:clrScheme name="colorful-water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168BD"/>
      </a:accent1>
      <a:accent2>
        <a:srgbClr val="C44A4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＋Segoe 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 type="triangle" w="sm" len="med"/>
        </a:ln>
        <a:extLst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HG丸ｺﾞｼｯｸM-PRO" pitchFamily="50" charset="-128"/>
          </a:defRPr>
        </a:defPPr>
      </a:lstStyle>
    </a:lnDef>
  </a:objectDefaults>
  <a:extraClrSchemeLst>
    <a:extraClrScheme>
      <a:clrScheme name="colorful water 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ful water re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lorful-water-re-meiryo" id="{6562F41C-363A-415E-B2D9-0088A2928FDA}" vid="{F7C91DCE-0CA4-48D7-9743-C951C0DD1C2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colorful-water-re-meiryo</Template>
  <TotalTime>0</TotalTime>
  <Words>1194</Words>
  <Application>Microsoft Office PowerPoint</Application>
  <PresentationFormat>画面に合わせる (4:3)</PresentationFormat>
  <Paragraphs>326</Paragraphs>
  <Slides>33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43" baseType="lpstr">
      <vt:lpstr>HGPｺﾞｼｯｸM</vt:lpstr>
      <vt:lpstr>HG丸ｺﾞｼｯｸM-PRO</vt:lpstr>
      <vt:lpstr>ＭＳ Ｐゴシック</vt:lpstr>
      <vt:lpstr>メイリオ</vt:lpstr>
      <vt:lpstr>Arial Narrow</vt:lpstr>
      <vt:lpstr>Calibri</vt:lpstr>
      <vt:lpstr>Segoe UI</vt:lpstr>
      <vt:lpstr>Times New Roman</vt:lpstr>
      <vt:lpstr>Wingdings</vt:lpstr>
      <vt:lpstr>colorful-water-re-meiryo</vt:lpstr>
      <vt:lpstr>SWoPP 2015 BoF</vt:lpstr>
      <vt:lpstr>塩谷 亮太 （しおや りょうた）</vt:lpstr>
      <vt:lpstr>MICRO と言う国際会議に論文が採択</vt:lpstr>
      <vt:lpstr>もくじ</vt:lpstr>
      <vt:lpstr>IEEE/ACM Int'l Symp. on Microarchitecture （MICRO）</vt:lpstr>
      <vt:lpstr>MICRO ってどういう会議？</vt:lpstr>
      <vt:lpstr>MICRO ってどういう会議？</vt:lpstr>
      <vt:lpstr>MICRO ってどういう会議？</vt:lpstr>
      <vt:lpstr>もくじ</vt:lpstr>
      <vt:lpstr>背景</vt:lpstr>
      <vt:lpstr>Front-end Execution Architecture (FXA)</vt:lpstr>
      <vt:lpstr>通常の OoO プロセッサ</vt:lpstr>
      <vt:lpstr>Front-end Execution Architecture (FXA)</vt:lpstr>
      <vt:lpstr>IXU と OXU </vt:lpstr>
      <vt:lpstr>FXA の基本的な動作</vt:lpstr>
      <vt:lpstr>評価結果</vt:lpstr>
      <vt:lpstr>もくじ</vt:lpstr>
      <vt:lpstr>時を遡ること12年前…</vt:lpstr>
      <vt:lpstr>フロントエンド実行の歴史</vt:lpstr>
      <vt:lpstr>2005年 ごろ</vt:lpstr>
      <vt:lpstr>2006年ぐらい</vt:lpstr>
      <vt:lpstr>フロントエンド実行の歴史</vt:lpstr>
      <vt:lpstr>2012年ごろ</vt:lpstr>
      <vt:lpstr>真面目に色々かんがえた結果，</vt:lpstr>
      <vt:lpstr>フロントエンド実行の歴史</vt:lpstr>
      <vt:lpstr>2013 年</vt:lpstr>
      <vt:lpstr>2014 年</vt:lpstr>
      <vt:lpstr>フロントエンド実行の歴史　[完]</vt:lpstr>
      <vt:lpstr>採録の勝因：以下が一定の水準に達した</vt:lpstr>
      <vt:lpstr>塩谷の勝因：</vt:lpstr>
      <vt:lpstr>研究再開した時の状況</vt:lpstr>
      <vt:lpstr>今回の目標と結果</vt:lpstr>
      <vt:lpstr>まとめ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2015-08-11T04:57:43Z</dcterms:created>
  <dcterms:modified xsi:type="dcterms:W3CDTF">2015-08-18T05:04:01Z</dcterms:modified>
</cp:coreProperties>
</file>